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amp;ehk=M" ContentType="image/jpe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22" r:id="rId1"/>
  </p:sldMasterIdLst>
  <p:notesMasterIdLst>
    <p:notesMasterId r:id="rId25"/>
  </p:notesMasterIdLst>
  <p:sldIdLst>
    <p:sldId id="256" r:id="rId2"/>
    <p:sldId id="279" r:id="rId3"/>
    <p:sldId id="280" r:id="rId4"/>
    <p:sldId id="268" r:id="rId5"/>
    <p:sldId id="257" r:id="rId6"/>
    <p:sldId id="267" r:id="rId7"/>
    <p:sldId id="269" r:id="rId8"/>
    <p:sldId id="259" r:id="rId9"/>
    <p:sldId id="260" r:id="rId10"/>
    <p:sldId id="282" r:id="rId11"/>
    <p:sldId id="271" r:id="rId12"/>
    <p:sldId id="275" r:id="rId13"/>
    <p:sldId id="272" r:id="rId14"/>
    <p:sldId id="258" r:id="rId15"/>
    <p:sldId id="273" r:id="rId16"/>
    <p:sldId id="276" r:id="rId17"/>
    <p:sldId id="277" r:id="rId18"/>
    <p:sldId id="262" r:id="rId19"/>
    <p:sldId id="266" r:id="rId20"/>
    <p:sldId id="270" r:id="rId21"/>
    <p:sldId id="278" r:id="rId22"/>
    <p:sldId id="283" r:id="rId23"/>
    <p:sldId id="281"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A6CD50-9224-4CB0-8BCF-BA23280C17F3}" type="datetimeFigureOut">
              <a:rPr lang="en-US" smtClean="0"/>
              <a:t>07/13/17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DA153D-C5EA-41B4-9803-E0361945820B}" type="slidenum">
              <a:rPr lang="en-US" smtClean="0"/>
              <a:t>‹#›</a:t>
            </a:fld>
            <a:endParaRPr lang="en-US"/>
          </a:p>
        </p:txBody>
      </p:sp>
    </p:spTree>
    <p:extLst>
      <p:ext uri="{BB962C8B-B14F-4D97-AF65-F5344CB8AC3E}">
        <p14:creationId xmlns:p14="http://schemas.microsoft.com/office/powerpoint/2010/main" val="2489245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As more devices become internet-enabled and accessible and the security measures in place continue to lag behind, the associated risks are on the rise. Aside from the obvious risks for attacks on consumer </a:t>
            </a:r>
            <a:r>
              <a:rPr lang="en-US" dirty="0" err="1"/>
              <a:t>IoT</a:t>
            </a:r>
            <a:r>
              <a:rPr lang="en-US" dirty="0"/>
              <a:t> devices, there is a growing threat against industrial and municipal </a:t>
            </a:r>
            <a:r>
              <a:rPr lang="en-US" dirty="0" err="1"/>
              <a:t>IoT</a:t>
            </a:r>
            <a:r>
              <a:rPr lang="en-US" dirty="0"/>
              <a:t> as well. As leading manufacturers and grid power producers transition to Industry 4.0, sufficient safeguards are lacking. Not only do these </a:t>
            </a:r>
            <a:r>
              <a:rPr lang="en-US" dirty="0" err="1"/>
              <a:t>IoT</a:t>
            </a:r>
            <a:r>
              <a:rPr lang="en-US" dirty="0"/>
              <a:t> devices run the risk of being used to attack others, but their vulnerabilities leave them open to being used against the industrial organizations operating critical infrastructure themselves. This can lead to theft of intellectual property, collecting competitive intelligence, and even the disruption or destruction of critical infrastructure. Not only is the potential scale of these attacks larger, most of these industrial firms do not have the skills in place to deal with web attacks in real-time, which can cause long-lasting, damaging results. This alone will become one of the greatest threats that countries and corporations need to brace themselves for in 2017 and beyond.</a:t>
            </a:r>
          </a:p>
          <a:p>
            <a:pPr marL="228600" indent="-228600">
              <a:buAutoNum type="arabicPeriod"/>
            </a:pPr>
            <a:r>
              <a:rPr lang="en-US" dirty="0"/>
              <a:t>There are plenty of "As-A- Service" attack capabilities on the Dark Web for hire now and we should expect creative new </a:t>
            </a:r>
            <a:r>
              <a:rPr lang="en-US" dirty="0" err="1"/>
              <a:t>IoT</a:t>
            </a:r>
            <a:r>
              <a:rPr lang="en-US" dirty="0"/>
              <a:t> hack services to pop up in the near future. </a:t>
            </a:r>
          </a:p>
          <a:p>
            <a:pPr marL="228600" indent="-228600">
              <a:buAutoNum type="arabicPeriod"/>
            </a:pPr>
            <a:r>
              <a:rPr lang="en-US" dirty="0"/>
              <a:t>As organizations adopt more effective strategies to defeat malware, attackers will shift their approach and start to use legitimate credentials and software - think physical insiders, credential theft, man-in-the-app. The increased targeting of social media and personal email bypasses many network defenses, like email scans and URL filters. The most dangerous aspect is how attackers manipulate victims with offers or threats that they would not want to present to an employer, like employment offers or illicit content. Defenders will begin to appreciate that inconsistent user behaviors are the most effective way to differentiate malware and insider threats from safe and acceptable content.</a:t>
            </a:r>
          </a:p>
          <a:p>
            <a:pPr marL="228600" indent="-228600">
              <a:buAutoNum type="arabicPeriod"/>
            </a:pPr>
            <a:endParaRPr lang="en-US" dirty="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12DA153D-C5EA-41B4-9803-E0361945820B}" type="slidenum">
              <a:rPr lang="en-US" smtClean="0"/>
              <a:t>6</a:t>
            </a:fld>
            <a:endParaRPr lang="en-US"/>
          </a:p>
        </p:txBody>
      </p:sp>
    </p:spTree>
    <p:extLst>
      <p:ext uri="{BB962C8B-B14F-4D97-AF65-F5344CB8AC3E}">
        <p14:creationId xmlns:p14="http://schemas.microsoft.com/office/powerpoint/2010/main" val="9842095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99121C4-2A46-4D16-91C5-7E6C728CE070}" type="datetime1">
              <a:rPr lang="en-US" smtClean="0"/>
              <a:t>07/13/17</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a:t>Copyright 2017 CloudNexus and First Resource Insurance Group</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393072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697684-3DDE-4C5D-9EE3-D72301FF263B}" type="datetime1">
              <a:rPr lang="en-US" smtClean="0"/>
              <a:t>07/13/17</a:t>
            </a:fld>
            <a:endParaRPr lang="en-US"/>
          </a:p>
        </p:txBody>
      </p:sp>
      <p:sp>
        <p:nvSpPr>
          <p:cNvPr id="5" name="Footer Placeholder 4"/>
          <p:cNvSpPr>
            <a:spLocks noGrp="1"/>
          </p:cNvSpPr>
          <p:nvPr>
            <p:ph type="ftr" sz="quarter" idx="11"/>
          </p:nvPr>
        </p:nvSpPr>
        <p:spPr/>
        <p:txBody>
          <a:bodyPr/>
          <a:lstStyle/>
          <a:p>
            <a:r>
              <a:rPr lang="en-US"/>
              <a:t>Copyright 2017 CloudNexus and First Resource Insurance Group</a:t>
            </a:r>
          </a:p>
        </p:txBody>
      </p:sp>
      <p:sp>
        <p:nvSpPr>
          <p:cNvPr id="6" name="Slide Number Placeholder 5"/>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2019614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2D47F11-FD86-4D85-B795-0A8C0611C131}" type="datetime1">
              <a:rPr lang="en-US" smtClean="0"/>
              <a:t>07/13/17</a:t>
            </a:fld>
            <a:endParaRPr lang="en-US"/>
          </a:p>
        </p:txBody>
      </p:sp>
      <p:sp>
        <p:nvSpPr>
          <p:cNvPr id="5" name="Footer Placeholder 4"/>
          <p:cNvSpPr>
            <a:spLocks noGrp="1"/>
          </p:cNvSpPr>
          <p:nvPr>
            <p:ph type="ftr" sz="quarter" idx="11"/>
          </p:nvPr>
        </p:nvSpPr>
        <p:spPr/>
        <p:txBody>
          <a:bodyPr/>
          <a:lstStyle/>
          <a:p>
            <a:r>
              <a:rPr lang="en-US"/>
              <a:t>Copyright 2017 CloudNexus and First Resource Insurance Group</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942859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9CE9A9-4834-4670-ACF5-EB50DEF47BED}" type="datetime1">
              <a:rPr lang="en-US" smtClean="0"/>
              <a:t>07/13/17</a:t>
            </a:fld>
            <a:endParaRPr lang="en-US"/>
          </a:p>
        </p:txBody>
      </p:sp>
      <p:sp>
        <p:nvSpPr>
          <p:cNvPr id="6" name="Footer Placeholder 5"/>
          <p:cNvSpPr>
            <a:spLocks noGrp="1"/>
          </p:cNvSpPr>
          <p:nvPr>
            <p:ph type="ftr" sz="quarter" idx="11"/>
          </p:nvPr>
        </p:nvSpPr>
        <p:spPr/>
        <p:txBody>
          <a:bodyPr/>
          <a:lstStyle/>
          <a:p>
            <a:r>
              <a:rPr lang="en-US"/>
              <a:t>Copyright 2017 CloudNexus and First Resource Insurance Group</a:t>
            </a:r>
          </a:p>
        </p:txBody>
      </p:sp>
      <p:sp>
        <p:nvSpPr>
          <p:cNvPr id="7" name="Slide Number Placeholder 6"/>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3380122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7A6E2C-8D2C-402E-8441-12BE99397604}" type="datetime1">
              <a:rPr lang="en-US" smtClean="0"/>
              <a:t>07/13/17</a:t>
            </a:fld>
            <a:endParaRPr lang="en-US"/>
          </a:p>
        </p:txBody>
      </p:sp>
      <p:sp>
        <p:nvSpPr>
          <p:cNvPr id="8" name="Footer Placeholder 7"/>
          <p:cNvSpPr>
            <a:spLocks noGrp="1"/>
          </p:cNvSpPr>
          <p:nvPr>
            <p:ph type="ftr" sz="quarter" idx="11"/>
          </p:nvPr>
        </p:nvSpPr>
        <p:spPr/>
        <p:txBody>
          <a:bodyPr/>
          <a:lstStyle/>
          <a:p>
            <a:r>
              <a:rPr lang="en-US"/>
              <a:t>Copyright 2017 CloudNexus and First Resource Insurance Group</a:t>
            </a:r>
          </a:p>
        </p:txBody>
      </p:sp>
      <p:sp>
        <p:nvSpPr>
          <p:cNvPr id="9" name="Slide Number Placeholder 8"/>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134438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EFFF97F-4030-48CF-B6FB-359D91F28F0E}" type="datetime1">
              <a:rPr lang="en-US" smtClean="0"/>
              <a:t>07/13/17</a:t>
            </a:fld>
            <a:endParaRPr lang="en-US"/>
          </a:p>
        </p:txBody>
      </p:sp>
      <p:sp>
        <p:nvSpPr>
          <p:cNvPr id="4" name="Footer Placeholder 3"/>
          <p:cNvSpPr>
            <a:spLocks noGrp="1"/>
          </p:cNvSpPr>
          <p:nvPr>
            <p:ph type="ftr" sz="quarter" idx="11"/>
          </p:nvPr>
        </p:nvSpPr>
        <p:spPr/>
        <p:txBody>
          <a:bodyPr/>
          <a:lstStyle/>
          <a:p>
            <a:r>
              <a:rPr lang="en-US"/>
              <a:t>Copyright 2017 CloudNexus and First Resource Insurance Group</a:t>
            </a:r>
          </a:p>
        </p:txBody>
      </p:sp>
      <p:sp>
        <p:nvSpPr>
          <p:cNvPr id="5" name="Slide Number Placeholder 4"/>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836153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BFF252-9E63-4E36-9A32-5DBFD56DF8E5}" type="datetime1">
              <a:rPr lang="en-US" smtClean="0"/>
              <a:t>07/13/17</a:t>
            </a:fld>
            <a:endParaRPr lang="en-US"/>
          </a:p>
        </p:txBody>
      </p:sp>
      <p:sp>
        <p:nvSpPr>
          <p:cNvPr id="3" name="Footer Placeholder 2"/>
          <p:cNvSpPr>
            <a:spLocks noGrp="1"/>
          </p:cNvSpPr>
          <p:nvPr>
            <p:ph type="ftr" sz="quarter" idx="11"/>
          </p:nvPr>
        </p:nvSpPr>
        <p:spPr/>
        <p:txBody>
          <a:bodyPr/>
          <a:lstStyle/>
          <a:p>
            <a:r>
              <a:rPr lang="en-US"/>
              <a:t>Copyright 2017 CloudNexus and First Resource Insurance Group</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3868920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A6606D9-58E6-4F6D-B92B-38676023B1D8}" type="datetime1">
              <a:rPr lang="en-US" smtClean="0"/>
              <a:t>07/13/17</a:t>
            </a:fld>
            <a:endParaRPr lang="en-US"/>
          </a:p>
        </p:txBody>
      </p:sp>
      <p:sp>
        <p:nvSpPr>
          <p:cNvPr id="6" name="Footer Placeholder 5"/>
          <p:cNvSpPr>
            <a:spLocks noGrp="1"/>
          </p:cNvSpPr>
          <p:nvPr>
            <p:ph type="ftr" sz="quarter" idx="11"/>
          </p:nvPr>
        </p:nvSpPr>
        <p:spPr/>
        <p:txBody>
          <a:bodyPr/>
          <a:lstStyle/>
          <a:p>
            <a:r>
              <a:rPr lang="en-US"/>
              <a:t>Copyright 2017 CloudNexus and First Resource Insurance Group</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1074903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33E5BD4-A815-4229-A4F1-4B34F20CD8D8}" type="datetime1">
              <a:rPr lang="en-US" smtClean="0"/>
              <a:t>07/13/17</a:t>
            </a:fld>
            <a:endParaRPr lang="en-US"/>
          </a:p>
        </p:txBody>
      </p:sp>
      <p:sp>
        <p:nvSpPr>
          <p:cNvPr id="6" name="Footer Placeholder 5"/>
          <p:cNvSpPr>
            <a:spLocks noGrp="1"/>
          </p:cNvSpPr>
          <p:nvPr>
            <p:ph type="ftr" sz="quarter" idx="11"/>
          </p:nvPr>
        </p:nvSpPr>
        <p:spPr/>
        <p:txBody>
          <a:bodyPr/>
          <a:lstStyle/>
          <a:p>
            <a:r>
              <a:rPr lang="en-US"/>
              <a:t>Copyright 2017 CloudNexus and First Resource Insurance Group</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716808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006B382-B5AD-4DA1-8B73-25B9E634F68A}" type="datetime1">
              <a:rPr lang="en-US" smtClean="0"/>
              <a:t>07/13/17</a:t>
            </a:fld>
            <a:endParaRPr lang="en-US"/>
          </a:p>
        </p:txBody>
      </p:sp>
      <p:sp>
        <p:nvSpPr>
          <p:cNvPr id="6" name="Footer Placeholder 5"/>
          <p:cNvSpPr>
            <a:spLocks noGrp="1"/>
          </p:cNvSpPr>
          <p:nvPr>
            <p:ph type="ftr" sz="quarter" idx="11"/>
          </p:nvPr>
        </p:nvSpPr>
        <p:spPr/>
        <p:txBody>
          <a:bodyPr/>
          <a:lstStyle/>
          <a:p>
            <a:r>
              <a:rPr lang="en-US"/>
              <a:t>Copyright 2017 CloudNexus and First Resource Insurance Group</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956324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2AAD363C-7360-4F30-B357-101DC229D58A}" type="datetime1">
              <a:rPr lang="en-US" smtClean="0"/>
              <a:t>07/13/17</a:t>
            </a:fld>
            <a:endParaRPr lang="en-US"/>
          </a:p>
        </p:txBody>
      </p:sp>
      <p:sp>
        <p:nvSpPr>
          <p:cNvPr id="5" name="Footer Placeholder 4"/>
          <p:cNvSpPr>
            <a:spLocks noGrp="1"/>
          </p:cNvSpPr>
          <p:nvPr>
            <p:ph type="ftr" sz="quarter" idx="11"/>
          </p:nvPr>
        </p:nvSpPr>
        <p:spPr/>
        <p:txBody>
          <a:bodyPr/>
          <a:lstStyle/>
          <a:p>
            <a:r>
              <a:rPr lang="en-US"/>
              <a:t>Copyright 2017 CloudNexus and First Resource Insurance Group</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3994888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C05F5170-CC7C-4A67-AE1C-24A51A17672D}" type="datetime1">
              <a:rPr lang="en-US" smtClean="0"/>
              <a:t>07/13/17</a:t>
            </a:fld>
            <a:endParaRPr lang="en-US"/>
          </a:p>
        </p:txBody>
      </p:sp>
      <p:sp>
        <p:nvSpPr>
          <p:cNvPr id="5" name="Footer Placeholder 4"/>
          <p:cNvSpPr>
            <a:spLocks noGrp="1"/>
          </p:cNvSpPr>
          <p:nvPr>
            <p:ph type="ftr" sz="quarter" idx="11"/>
          </p:nvPr>
        </p:nvSpPr>
        <p:spPr/>
        <p:txBody>
          <a:bodyPr/>
          <a:lstStyle/>
          <a:p>
            <a:r>
              <a:rPr lang="en-US"/>
              <a:t>Copyright 2017 CloudNexus and First Resource Insurance Group</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2999221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616308-3DF7-49CD-8823-AA94B56EA997}" type="datetime1">
              <a:rPr lang="en-US" smtClean="0"/>
              <a:t>07/13/17</a:t>
            </a:fld>
            <a:endParaRPr lang="en-US"/>
          </a:p>
        </p:txBody>
      </p:sp>
      <p:sp>
        <p:nvSpPr>
          <p:cNvPr id="5" name="Footer Placeholder 4"/>
          <p:cNvSpPr>
            <a:spLocks noGrp="1"/>
          </p:cNvSpPr>
          <p:nvPr>
            <p:ph type="ftr" sz="quarter" idx="11"/>
          </p:nvPr>
        </p:nvSpPr>
        <p:spPr/>
        <p:txBody>
          <a:bodyPr/>
          <a:lstStyle/>
          <a:p>
            <a:r>
              <a:rPr lang="en-US"/>
              <a:t>Copyright 2017 CloudNexus and First Resource Insurance Group</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1754277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43F942A-3965-4607-B4D3-876848EAD994}" type="datetime1">
              <a:rPr lang="en-US" smtClean="0"/>
              <a:t>07/13/17</a:t>
            </a:fld>
            <a:endParaRPr lang="en-US"/>
          </a:p>
        </p:txBody>
      </p:sp>
      <p:sp>
        <p:nvSpPr>
          <p:cNvPr id="8" name="Footer Placeholder 7"/>
          <p:cNvSpPr>
            <a:spLocks noGrp="1"/>
          </p:cNvSpPr>
          <p:nvPr>
            <p:ph type="ftr" sz="quarter" idx="11"/>
          </p:nvPr>
        </p:nvSpPr>
        <p:spPr/>
        <p:txBody>
          <a:bodyPr/>
          <a:lstStyle/>
          <a:p>
            <a:r>
              <a:rPr lang="en-US"/>
              <a:t>Copyright 2017 CloudNexus and First Resource Insurance Group</a:t>
            </a:r>
          </a:p>
        </p:txBody>
      </p:sp>
      <p:sp>
        <p:nvSpPr>
          <p:cNvPr id="9" name="Slide Number Placeholder 8"/>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2479626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5046CA6-43E4-474A-AAC9-21AA46CF55DE}" type="datetime1">
              <a:rPr lang="en-US" smtClean="0"/>
              <a:t>07/13/17</a:t>
            </a:fld>
            <a:endParaRPr lang="en-US"/>
          </a:p>
        </p:txBody>
      </p:sp>
      <p:sp>
        <p:nvSpPr>
          <p:cNvPr id="8" name="Footer Placeholder 7"/>
          <p:cNvSpPr>
            <a:spLocks noGrp="1"/>
          </p:cNvSpPr>
          <p:nvPr>
            <p:ph type="ftr" sz="quarter" idx="11"/>
          </p:nvPr>
        </p:nvSpPr>
        <p:spPr>
          <a:xfrm>
            <a:off x="561111" y="6391838"/>
            <a:ext cx="3644282" cy="304801"/>
          </a:xfrm>
        </p:spPr>
        <p:txBody>
          <a:bodyPr/>
          <a:lstStyle/>
          <a:p>
            <a:r>
              <a:rPr lang="en-US"/>
              <a:t>Copyright 2017 CloudNexus and First Resource Insurance Group</a:t>
            </a:r>
          </a:p>
        </p:txBody>
      </p:sp>
      <p:sp>
        <p:nvSpPr>
          <p:cNvPr id="9" name="Slide Number Placeholder 8"/>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4186493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C60600C-6A18-47FB-AE10-30006680181F}" type="datetime1">
              <a:rPr lang="en-US" smtClean="0"/>
              <a:t>07/13/17</a:t>
            </a:fld>
            <a:endParaRPr lang="en-US"/>
          </a:p>
        </p:txBody>
      </p:sp>
      <p:sp>
        <p:nvSpPr>
          <p:cNvPr id="5" name="Footer Placeholder 4"/>
          <p:cNvSpPr>
            <a:spLocks noGrp="1"/>
          </p:cNvSpPr>
          <p:nvPr>
            <p:ph type="ftr" sz="quarter" idx="11"/>
          </p:nvPr>
        </p:nvSpPr>
        <p:spPr/>
        <p:txBody>
          <a:bodyPr/>
          <a:lstStyle/>
          <a:p>
            <a:r>
              <a:rPr lang="en-US"/>
              <a:t>Copyright 2017 CloudNexus and First Resource Insurance Group</a:t>
            </a:r>
          </a:p>
        </p:txBody>
      </p:sp>
      <p:sp>
        <p:nvSpPr>
          <p:cNvPr id="6" name="Slide Number Placeholder 5"/>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1860577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76EB7E52-0F69-4681-A7F7-A7DB212C0FAB}" type="datetime1">
              <a:rPr lang="en-US" smtClean="0"/>
              <a:t>07/13/17</a:t>
            </a:fld>
            <a:endParaRPr lang="en-US"/>
          </a:p>
        </p:txBody>
      </p:sp>
      <p:sp>
        <p:nvSpPr>
          <p:cNvPr id="5" name="Footer Placeholder 4"/>
          <p:cNvSpPr>
            <a:spLocks noGrp="1"/>
          </p:cNvSpPr>
          <p:nvPr>
            <p:ph type="ftr" sz="quarter" idx="11"/>
          </p:nvPr>
        </p:nvSpPr>
        <p:spPr/>
        <p:txBody>
          <a:bodyPr/>
          <a:lstStyle/>
          <a:p>
            <a:r>
              <a:rPr lang="en-US"/>
              <a:t>Copyright 2017 CloudNexus and First Resource Insurance Group</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1347D18-C766-4463-B8C3-73AF8C35B480}" type="slidenum">
              <a:rPr lang="en-US" smtClean="0"/>
              <a:t>‹#›</a:t>
            </a:fld>
            <a:endParaRPr lang="en-US"/>
          </a:p>
        </p:txBody>
      </p:sp>
    </p:spTree>
    <p:extLst>
      <p:ext uri="{BB962C8B-B14F-4D97-AF65-F5344CB8AC3E}">
        <p14:creationId xmlns:p14="http://schemas.microsoft.com/office/powerpoint/2010/main" val="1884544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F34B4D37-7476-4558-B61B-DD54C25A352F}" type="datetime1">
              <a:rPr lang="en-US" smtClean="0"/>
              <a:t>07/13/17</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a:t>Copyright 2017 CloudNexus and First Resource Insurance Group</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1347D18-C766-4463-B8C3-73AF8C35B480}" type="slidenum">
              <a:rPr lang="en-US" smtClean="0"/>
              <a:t>‹#›</a:t>
            </a:fld>
            <a:endParaRPr lang="en-US"/>
          </a:p>
        </p:txBody>
      </p:sp>
    </p:spTree>
    <p:extLst>
      <p:ext uri="{BB962C8B-B14F-4D97-AF65-F5344CB8AC3E}">
        <p14:creationId xmlns:p14="http://schemas.microsoft.com/office/powerpoint/2010/main" val="554435082"/>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Lst>
  <p:hf sldNum="0" hd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www.frigroupinc.com/" TargetMode="External"/><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amp;ehk=M"/><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6.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42232"/>
          </a:xfrm>
          <a:prstGeom prst="rect">
            <a:avLst/>
          </a:prstGeom>
        </p:spPr>
      </p:pic>
      <p:sp>
        <p:nvSpPr>
          <p:cNvPr id="2" name="Title 1"/>
          <p:cNvSpPr>
            <a:spLocks noGrp="1"/>
          </p:cNvSpPr>
          <p:nvPr>
            <p:ph type="ctrTitle"/>
          </p:nvPr>
        </p:nvSpPr>
        <p:spPr/>
        <p:txBody>
          <a:bodyPr/>
          <a:lstStyle/>
          <a:p>
            <a:r>
              <a:rPr lang="en-US" b="1" dirty="0">
                <a:solidFill>
                  <a:schemeClr val="bg1"/>
                </a:solidFill>
              </a:rPr>
              <a:t>Cyber Security Threats 2017</a:t>
            </a:r>
          </a:p>
        </p:txBody>
      </p:sp>
      <p:sp>
        <p:nvSpPr>
          <p:cNvPr id="3" name="Subtitle 2"/>
          <p:cNvSpPr>
            <a:spLocks noGrp="1"/>
          </p:cNvSpPr>
          <p:nvPr>
            <p:ph type="subTitle" idx="1"/>
          </p:nvPr>
        </p:nvSpPr>
        <p:spPr/>
        <p:txBody>
          <a:bodyPr>
            <a:normAutofit fontScale="77500" lnSpcReduction="20000"/>
          </a:bodyPr>
          <a:lstStyle/>
          <a:p>
            <a:r>
              <a:rPr lang="en-US" sz="3200" b="1" dirty="0">
                <a:solidFill>
                  <a:schemeClr val="bg1"/>
                </a:solidFill>
              </a:rPr>
              <a:t>CloudNexus and First Resource Insurance Group</a:t>
            </a:r>
          </a:p>
          <a:p>
            <a:r>
              <a:rPr lang="en-US" sz="3200" b="1" dirty="0">
                <a:solidFill>
                  <a:schemeClr val="bg1"/>
                </a:solidFill>
              </a:rPr>
              <a:t>February 2017</a:t>
            </a:r>
          </a:p>
        </p:txBody>
      </p:sp>
    </p:spTree>
    <p:extLst>
      <p:ext uri="{BB962C8B-B14F-4D97-AF65-F5344CB8AC3E}">
        <p14:creationId xmlns:p14="http://schemas.microsoft.com/office/powerpoint/2010/main" val="43043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516" y="799514"/>
            <a:ext cx="1609344" cy="1066800"/>
          </a:xfrm>
          <a:prstGeom prst="rect">
            <a:avLst/>
          </a:prstGeom>
        </p:spPr>
      </p:pic>
      <p:sp>
        <p:nvSpPr>
          <p:cNvPr id="3" name="TextBox 2"/>
          <p:cNvSpPr txBox="1"/>
          <p:nvPr/>
        </p:nvSpPr>
        <p:spPr>
          <a:xfrm>
            <a:off x="2799471" y="799514"/>
            <a:ext cx="8299938" cy="1200329"/>
          </a:xfrm>
          <a:prstGeom prst="rect">
            <a:avLst/>
          </a:prstGeom>
          <a:noFill/>
        </p:spPr>
        <p:txBody>
          <a:bodyPr wrap="square" rtlCol="0">
            <a:spAutoFit/>
          </a:bodyPr>
          <a:lstStyle/>
          <a:p>
            <a:r>
              <a:rPr lang="en-US" dirty="0"/>
              <a:t>Principium Technologies, LLC |  Founded in 2010</a:t>
            </a:r>
          </a:p>
          <a:p>
            <a:r>
              <a:rPr lang="en-US" dirty="0"/>
              <a:t>IT Managed Service Provider | http://www.principiumtech.com</a:t>
            </a:r>
          </a:p>
          <a:p>
            <a:r>
              <a:rPr lang="en-US" dirty="0"/>
              <a:t>Jay Rollins, CEO</a:t>
            </a:r>
          </a:p>
          <a:p>
            <a:r>
              <a:rPr lang="en-US" dirty="0"/>
              <a:t>502-440-1380 | jay@principiumtech.com</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469" y="2135590"/>
            <a:ext cx="1899438" cy="1140306"/>
          </a:xfrm>
          <a:prstGeom prst="rect">
            <a:avLst/>
          </a:prstGeom>
        </p:spPr>
      </p:pic>
      <p:sp>
        <p:nvSpPr>
          <p:cNvPr id="5" name="TextBox 4"/>
          <p:cNvSpPr txBox="1"/>
          <p:nvPr/>
        </p:nvSpPr>
        <p:spPr>
          <a:xfrm>
            <a:off x="2799471" y="2105579"/>
            <a:ext cx="8299938" cy="1200329"/>
          </a:xfrm>
          <a:prstGeom prst="rect">
            <a:avLst/>
          </a:prstGeom>
          <a:noFill/>
        </p:spPr>
        <p:txBody>
          <a:bodyPr wrap="square" rtlCol="0">
            <a:spAutoFit/>
          </a:bodyPr>
          <a:lstStyle/>
          <a:p>
            <a:r>
              <a:rPr lang="en-US" dirty="0"/>
              <a:t>TechMasters, LLC |  Founded in 2015</a:t>
            </a:r>
          </a:p>
          <a:p>
            <a:r>
              <a:rPr lang="en-US" dirty="0"/>
              <a:t>VoIP Phone Systems | http://www.techmastersky.com</a:t>
            </a:r>
          </a:p>
          <a:p>
            <a:r>
              <a:rPr lang="en-US" dirty="0"/>
              <a:t>Jay Rollins, CEO</a:t>
            </a:r>
          </a:p>
          <a:p>
            <a:r>
              <a:rPr lang="en-US" dirty="0"/>
              <a:t>502-440-1380 | jay@techmastersky.com</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102" y="4308229"/>
            <a:ext cx="1609344" cy="10668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0389" y="4308229"/>
            <a:ext cx="1899438" cy="1140306"/>
          </a:xfrm>
          <a:prstGeom prst="rect">
            <a:avLst/>
          </a:prstGeom>
        </p:spPr>
      </p:pic>
      <p:sp>
        <p:nvSpPr>
          <p:cNvPr id="8" name="TextBox 7"/>
          <p:cNvSpPr txBox="1"/>
          <p:nvPr/>
        </p:nvSpPr>
        <p:spPr>
          <a:xfrm>
            <a:off x="2363678" y="4446117"/>
            <a:ext cx="684479" cy="1015663"/>
          </a:xfrm>
          <a:prstGeom prst="rect">
            <a:avLst/>
          </a:prstGeom>
          <a:noFill/>
        </p:spPr>
        <p:txBody>
          <a:bodyPr wrap="square" rtlCol="0">
            <a:spAutoFit/>
          </a:bodyPr>
          <a:lstStyle/>
          <a:p>
            <a:pPr algn="ctr"/>
            <a:r>
              <a:rPr lang="en-US" sz="6000" dirty="0"/>
              <a:t>+</a:t>
            </a:r>
          </a:p>
        </p:txBody>
      </p:sp>
      <p:sp>
        <p:nvSpPr>
          <p:cNvPr id="9" name="TextBox 8"/>
          <p:cNvSpPr txBox="1"/>
          <p:nvPr/>
        </p:nvSpPr>
        <p:spPr>
          <a:xfrm>
            <a:off x="5458570" y="4446117"/>
            <a:ext cx="684479" cy="1015663"/>
          </a:xfrm>
          <a:prstGeom prst="rect">
            <a:avLst/>
          </a:prstGeom>
          <a:noFill/>
        </p:spPr>
        <p:txBody>
          <a:bodyPr wrap="square" rtlCol="0">
            <a:spAutoFit/>
          </a:bodyPr>
          <a:lstStyle/>
          <a:p>
            <a:pPr algn="ctr"/>
            <a:r>
              <a:rPr lang="en-US" sz="6000" dirty="0"/>
              <a:t>=</a:t>
            </a: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1758" y="3921368"/>
            <a:ext cx="4736602" cy="1981204"/>
          </a:xfrm>
          <a:prstGeom prst="rect">
            <a:avLst/>
          </a:prstGeom>
        </p:spPr>
      </p:pic>
      <p:sp>
        <p:nvSpPr>
          <p:cNvPr id="11" name="Footer Placeholder 10"/>
          <p:cNvSpPr>
            <a:spLocks noGrp="1"/>
          </p:cNvSpPr>
          <p:nvPr>
            <p:ph type="ftr" sz="quarter" idx="11"/>
          </p:nvPr>
        </p:nvSpPr>
        <p:spPr>
          <a:xfrm>
            <a:off x="561110" y="6391838"/>
            <a:ext cx="4179702" cy="210151"/>
          </a:xfrm>
        </p:spPr>
        <p:txBody>
          <a:bodyPr/>
          <a:lstStyle/>
          <a:p>
            <a:r>
              <a:rPr lang="en-US" dirty="0"/>
              <a:t>Copyright 2017 CloudNexus and First Resource Insurance Group</a:t>
            </a:r>
          </a:p>
        </p:txBody>
      </p:sp>
    </p:spTree>
    <p:extLst>
      <p:ext uri="{BB962C8B-B14F-4D97-AF65-F5344CB8AC3E}">
        <p14:creationId xmlns:p14="http://schemas.microsoft.com/office/powerpoint/2010/main" val="212798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nodeType="clickEffect">
                                  <p:stCondLst>
                                    <p:cond delay="0"/>
                                  </p:stCondLst>
                                  <p:childTnLst>
                                    <p:animEffect transition="out" filter="fade">
                                      <p:cBhvr>
                                        <p:cTn id="26" dur="500" tmFilter="0, 0; .2, .5; .8, .5; 1, 0"/>
                                        <p:tgtEl>
                                          <p:spTgt spid="10"/>
                                        </p:tgtEl>
                                      </p:cBhvr>
                                    </p:animEffect>
                                    <p:animScale>
                                      <p:cBhvr>
                                        <p:cTn id="27"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2084" y="839518"/>
            <a:ext cx="4448175" cy="1352550"/>
          </a:xfrm>
          <a:prstGeom prst="rect">
            <a:avLst/>
          </a:prstGeom>
        </p:spPr>
      </p:pic>
      <p:sp>
        <p:nvSpPr>
          <p:cNvPr id="3" name="TextBox 2"/>
          <p:cNvSpPr txBox="1"/>
          <p:nvPr/>
        </p:nvSpPr>
        <p:spPr>
          <a:xfrm>
            <a:off x="2025748" y="3010486"/>
            <a:ext cx="7146387" cy="2492990"/>
          </a:xfrm>
          <a:prstGeom prst="rect">
            <a:avLst/>
          </a:prstGeom>
          <a:noFill/>
        </p:spPr>
        <p:txBody>
          <a:bodyPr wrap="square" rtlCol="0">
            <a:spAutoFit/>
          </a:bodyPr>
          <a:lstStyle/>
          <a:p>
            <a:pPr algn="ctr"/>
            <a:r>
              <a:rPr lang="en-US" sz="2800" dirty="0"/>
              <a:t>Christopher Green</a:t>
            </a:r>
          </a:p>
          <a:p>
            <a:pPr algn="ctr"/>
            <a:r>
              <a:rPr lang="en-US" sz="2000" b="1" dirty="0"/>
              <a:t>First Resource Insurance Group</a:t>
            </a:r>
          </a:p>
          <a:p>
            <a:pPr algn="ctr"/>
            <a:r>
              <a:rPr lang="en-US" dirty="0">
                <a:hlinkClick r:id="rId3"/>
              </a:rPr>
              <a:t>http://www.frigroupinc.com/</a:t>
            </a:r>
            <a:endParaRPr lang="en-US" dirty="0"/>
          </a:p>
          <a:p>
            <a:pPr algn="ctr"/>
            <a:r>
              <a:rPr lang="fr-FR" dirty="0"/>
              <a:t>9900 </a:t>
            </a:r>
            <a:r>
              <a:rPr lang="fr-FR" dirty="0" err="1"/>
              <a:t>Corporate</a:t>
            </a:r>
            <a:r>
              <a:rPr lang="fr-FR" dirty="0"/>
              <a:t> Campus Drive, Suite 3000</a:t>
            </a:r>
          </a:p>
          <a:p>
            <a:pPr algn="ctr"/>
            <a:r>
              <a:rPr lang="fr-FR" dirty="0"/>
              <a:t>Louisville, KY 40223</a:t>
            </a:r>
          </a:p>
          <a:p>
            <a:pPr algn="ctr"/>
            <a:r>
              <a:rPr lang="fr-FR" dirty="0"/>
              <a:t>Tel: 502-657-6320</a:t>
            </a:r>
          </a:p>
          <a:p>
            <a:pPr algn="ctr"/>
            <a:r>
              <a:rPr lang="fr-FR" dirty="0"/>
              <a:t>Fax: 502-657-6321</a:t>
            </a:r>
          </a:p>
          <a:p>
            <a:pPr algn="ctr"/>
            <a:r>
              <a:rPr lang="fr-FR" dirty="0"/>
              <a:t>cgreen@frigroupinc.com</a:t>
            </a:r>
          </a:p>
        </p:txBody>
      </p:sp>
      <p:sp>
        <p:nvSpPr>
          <p:cNvPr id="4" name="Footer Placeholder 3"/>
          <p:cNvSpPr>
            <a:spLocks noGrp="1"/>
          </p:cNvSpPr>
          <p:nvPr>
            <p:ph type="ftr" sz="quarter" idx="11"/>
          </p:nvPr>
        </p:nvSpPr>
        <p:spPr>
          <a:xfrm>
            <a:off x="561110" y="6391838"/>
            <a:ext cx="4235973" cy="346587"/>
          </a:xfrm>
        </p:spPr>
        <p:txBody>
          <a:bodyPr/>
          <a:lstStyle/>
          <a:p>
            <a:r>
              <a:rPr lang="en-US"/>
              <a:t>Copyright 2017 CloudNexus and First Resource Insurance Group</a:t>
            </a:r>
          </a:p>
        </p:txBody>
      </p:sp>
    </p:spTree>
    <p:extLst>
      <p:ext uri="{BB962C8B-B14F-4D97-AF65-F5344CB8AC3E}">
        <p14:creationId xmlns:p14="http://schemas.microsoft.com/office/powerpoint/2010/main" val="1801380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Cybersecurity Outlook 2017</a:t>
            </a:r>
          </a:p>
        </p:txBody>
      </p:sp>
      <p:sp>
        <p:nvSpPr>
          <p:cNvPr id="3" name="Content Placeholder 2"/>
          <p:cNvSpPr>
            <a:spLocks noGrp="1"/>
          </p:cNvSpPr>
          <p:nvPr>
            <p:ph idx="1"/>
          </p:nvPr>
        </p:nvSpPr>
        <p:spPr/>
        <p:txBody>
          <a:bodyPr/>
          <a:lstStyle/>
          <a:p>
            <a:pPr marL="0" indent="0">
              <a:buNone/>
            </a:pPr>
            <a:r>
              <a:rPr lang="en-US" dirty="0"/>
              <a:t>Almost one in five small business owners say their company has had a loss of data in the past year. Small business owners are particularly hurt by cyberattacks. According to recent data 63 percent of small business owners view data as their new currency, and that a single data hack could have associated costs ranging from $82,200 to $256,000.</a:t>
            </a:r>
          </a:p>
          <a:p>
            <a:pPr marL="0" indent="0">
              <a:buNone/>
            </a:pPr>
            <a:r>
              <a:rPr lang="en-US" dirty="0"/>
              <a:t>					</a:t>
            </a:r>
            <a:r>
              <a:rPr lang="en-US" i="1" dirty="0"/>
              <a:t>- Norman </a:t>
            </a:r>
            <a:r>
              <a:rPr lang="en-US" i="1" dirty="0" err="1"/>
              <a:t>Guadango</a:t>
            </a:r>
            <a:r>
              <a:rPr lang="en-US" i="1" dirty="0"/>
              <a:t>, Carbonite</a:t>
            </a:r>
          </a:p>
        </p:txBody>
      </p:sp>
      <p:sp>
        <p:nvSpPr>
          <p:cNvPr id="4" name="Footer Placeholder 3"/>
          <p:cNvSpPr>
            <a:spLocks noGrp="1"/>
          </p:cNvSpPr>
          <p:nvPr>
            <p:ph type="ftr" sz="quarter" idx="11"/>
          </p:nvPr>
        </p:nvSpPr>
        <p:spPr>
          <a:xfrm>
            <a:off x="561110" y="6391838"/>
            <a:ext cx="4179702" cy="360654"/>
          </a:xfrm>
        </p:spPr>
        <p:txBody>
          <a:bodyPr/>
          <a:lstStyle/>
          <a:p>
            <a:r>
              <a:rPr lang="en-US"/>
              <a:t>Copyright 2017 CloudNexus and First Resource Insurance Group</a:t>
            </a:r>
          </a:p>
        </p:txBody>
      </p:sp>
    </p:spTree>
    <p:extLst>
      <p:ext uri="{BB962C8B-B14F-4D97-AF65-F5344CB8AC3E}">
        <p14:creationId xmlns:p14="http://schemas.microsoft.com/office/powerpoint/2010/main" val="2505847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Hackers: Breaches</a:t>
            </a:r>
          </a:p>
        </p:txBody>
      </p:sp>
      <p:sp>
        <p:nvSpPr>
          <p:cNvPr id="3" name="Content Placeholder 2"/>
          <p:cNvSpPr>
            <a:spLocks noGrp="1"/>
          </p:cNvSpPr>
          <p:nvPr>
            <p:ph idx="1"/>
          </p:nvPr>
        </p:nvSpPr>
        <p:spPr/>
        <p:txBody>
          <a:bodyPr/>
          <a:lstStyle/>
          <a:p>
            <a:r>
              <a:rPr lang="en-US" dirty="0"/>
              <a:t>Headlines</a:t>
            </a:r>
          </a:p>
          <a:p>
            <a:pPr lvl="1"/>
            <a:r>
              <a:rPr lang="en-US" dirty="0"/>
              <a:t>Ashley Madison 2015: Many use same passwords, spear phishing campaigns, blackmail targets</a:t>
            </a:r>
          </a:p>
          <a:p>
            <a:pPr lvl="1"/>
            <a:r>
              <a:rPr lang="en-US" dirty="0"/>
              <a:t>Twitter: 32 Million</a:t>
            </a:r>
          </a:p>
          <a:p>
            <a:pPr lvl="1"/>
            <a:r>
              <a:rPr lang="en-US" dirty="0"/>
              <a:t>Yahoo: 500 Million (LinkedIn, Amazon, Facebook, Credit Cards, )</a:t>
            </a:r>
          </a:p>
          <a:p>
            <a:pPr lvl="1"/>
            <a:r>
              <a:rPr lang="en-US" dirty="0"/>
              <a:t>Security cameras, breachable appliances, access control systems</a:t>
            </a:r>
          </a:p>
          <a:p>
            <a:pPr lvl="1"/>
            <a:r>
              <a:rPr lang="en-US" dirty="0"/>
              <a:t>Malware found on all platforms including Apple</a:t>
            </a:r>
          </a:p>
          <a:p>
            <a:pPr lvl="1"/>
            <a:r>
              <a:rPr lang="en-US" dirty="0"/>
              <a:t>2 million new signatures of malware in July 2016</a:t>
            </a:r>
          </a:p>
          <a:p>
            <a:pPr lvl="1"/>
            <a:endParaRPr lang="en-US" dirty="0"/>
          </a:p>
        </p:txBody>
      </p:sp>
      <p:sp>
        <p:nvSpPr>
          <p:cNvPr id="4" name="Footer Placeholder 3"/>
          <p:cNvSpPr>
            <a:spLocks noGrp="1"/>
          </p:cNvSpPr>
          <p:nvPr>
            <p:ph type="ftr" sz="quarter" idx="11"/>
          </p:nvPr>
        </p:nvSpPr>
        <p:spPr>
          <a:xfrm>
            <a:off x="561110" y="6391838"/>
            <a:ext cx="4165635" cy="346587"/>
          </a:xfrm>
        </p:spPr>
        <p:txBody>
          <a:bodyPr/>
          <a:lstStyle/>
          <a:p>
            <a:r>
              <a:rPr lang="en-US" dirty="0"/>
              <a:t>Copyright 2017 CloudNexus and First Resource Insurance Group</a:t>
            </a:r>
          </a:p>
        </p:txBody>
      </p:sp>
    </p:spTree>
    <p:extLst>
      <p:ext uri="{BB962C8B-B14F-4D97-AF65-F5344CB8AC3E}">
        <p14:creationId xmlns:p14="http://schemas.microsoft.com/office/powerpoint/2010/main" val="1682453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 Security Threats for 2017</a:t>
            </a:r>
          </a:p>
        </p:txBody>
      </p:sp>
      <p:sp>
        <p:nvSpPr>
          <p:cNvPr id="3" name="Content Placeholder 2"/>
          <p:cNvSpPr>
            <a:spLocks noGrp="1"/>
          </p:cNvSpPr>
          <p:nvPr>
            <p:ph idx="1"/>
          </p:nvPr>
        </p:nvSpPr>
        <p:spPr/>
        <p:txBody>
          <a:bodyPr>
            <a:normAutofit lnSpcReduction="10000"/>
          </a:bodyPr>
          <a:lstStyle/>
          <a:p>
            <a:r>
              <a:rPr lang="en-US" dirty="0"/>
              <a:t>Ransomware and Extortion will increase (Stephen Gates, </a:t>
            </a:r>
            <a:r>
              <a:rPr lang="en-US" dirty="0" err="1"/>
              <a:t>NSFocus</a:t>
            </a:r>
            <a:r>
              <a:rPr lang="en-US" dirty="0"/>
              <a:t>)</a:t>
            </a:r>
          </a:p>
          <a:p>
            <a:endParaRPr lang="en-US" dirty="0"/>
          </a:p>
          <a:p>
            <a:r>
              <a:rPr lang="en-US" dirty="0"/>
              <a:t>Industrial </a:t>
            </a:r>
            <a:r>
              <a:rPr lang="en-US" dirty="0" err="1"/>
              <a:t>IoT</a:t>
            </a:r>
            <a:r>
              <a:rPr lang="en-US" dirty="0"/>
              <a:t> attacks will increase (Adam Meyer, </a:t>
            </a:r>
            <a:r>
              <a:rPr lang="en-US" dirty="0" err="1"/>
              <a:t>SurfWatch</a:t>
            </a:r>
            <a:r>
              <a:rPr lang="en-US" dirty="0"/>
              <a:t>)</a:t>
            </a:r>
          </a:p>
          <a:p>
            <a:endParaRPr lang="en-US" dirty="0"/>
          </a:p>
          <a:p>
            <a:r>
              <a:rPr lang="en-US" dirty="0"/>
              <a:t>Internal Threats will increase (James Maude, </a:t>
            </a:r>
            <a:r>
              <a:rPr lang="en-US" dirty="0" err="1"/>
              <a:t>Avetco</a:t>
            </a:r>
            <a:r>
              <a:rPr lang="en-US" dirty="0"/>
              <a:t>)</a:t>
            </a:r>
          </a:p>
          <a:p>
            <a:endParaRPr lang="en-US" dirty="0"/>
          </a:p>
          <a:p>
            <a:r>
              <a:rPr lang="en-US" dirty="0"/>
              <a:t>Physical Security Investments (Ed Solis, </a:t>
            </a:r>
            <a:r>
              <a:rPr lang="en-US" dirty="0" err="1"/>
              <a:t>CommScope</a:t>
            </a:r>
            <a:r>
              <a:rPr lang="en-US" dirty="0"/>
              <a:t>)</a:t>
            </a:r>
          </a:p>
          <a:p>
            <a:endParaRPr lang="en-US" dirty="0"/>
          </a:p>
          <a:p>
            <a:r>
              <a:rPr lang="en-US" dirty="0"/>
              <a:t>Hackers are in the Long Game</a:t>
            </a:r>
          </a:p>
          <a:p>
            <a:endParaRPr lang="en-US" dirty="0"/>
          </a:p>
          <a:p>
            <a:endParaRPr lang="en-US" dirty="0"/>
          </a:p>
          <a:p>
            <a:endParaRPr lang="en-US" dirty="0"/>
          </a:p>
        </p:txBody>
      </p:sp>
      <p:sp>
        <p:nvSpPr>
          <p:cNvPr id="4" name="Footer Placeholder 3"/>
          <p:cNvSpPr>
            <a:spLocks noGrp="1"/>
          </p:cNvSpPr>
          <p:nvPr>
            <p:ph type="ftr" sz="quarter" idx="11"/>
          </p:nvPr>
        </p:nvSpPr>
        <p:spPr>
          <a:xfrm>
            <a:off x="561110" y="6391838"/>
            <a:ext cx="4334447" cy="360654"/>
          </a:xfrm>
        </p:spPr>
        <p:txBody>
          <a:bodyPr/>
          <a:lstStyle/>
          <a:p>
            <a:r>
              <a:rPr lang="en-US" dirty="0"/>
              <a:t>Copyright 2017 CloudNexus and First Resource Insurance Group</a:t>
            </a:r>
          </a:p>
        </p:txBody>
      </p:sp>
    </p:spTree>
    <p:extLst>
      <p:ext uri="{BB962C8B-B14F-4D97-AF65-F5344CB8AC3E}">
        <p14:creationId xmlns:p14="http://schemas.microsoft.com/office/powerpoint/2010/main" val="726950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Attack Vectors</a:t>
            </a:r>
          </a:p>
        </p:txBody>
      </p:sp>
      <p:sp>
        <p:nvSpPr>
          <p:cNvPr id="3" name="Content Placeholder 2"/>
          <p:cNvSpPr>
            <a:spLocks noGrp="1"/>
          </p:cNvSpPr>
          <p:nvPr>
            <p:ph idx="1"/>
          </p:nvPr>
        </p:nvSpPr>
        <p:spPr/>
        <p:txBody>
          <a:bodyPr/>
          <a:lstStyle/>
          <a:p>
            <a:r>
              <a:rPr lang="en-US" dirty="0"/>
              <a:t>Hacking (Data theft, corporate espionage, identity theft)</a:t>
            </a:r>
          </a:p>
          <a:p>
            <a:r>
              <a:rPr lang="en-US" dirty="0"/>
              <a:t>Social Engineering (Spear Phishing, Phishing, traditional SE)</a:t>
            </a:r>
          </a:p>
          <a:p>
            <a:r>
              <a:rPr lang="en-US" dirty="0"/>
              <a:t>Internal attacks: Unauthorized access and access control</a:t>
            </a:r>
          </a:p>
          <a:p>
            <a:r>
              <a:rPr lang="en-US" dirty="0"/>
              <a:t>Cloud Attacks and Breaches (Dropbox, iCloud, OneDrive, Etc.)</a:t>
            </a:r>
          </a:p>
          <a:p>
            <a:r>
              <a:rPr lang="en-US" dirty="0"/>
              <a:t>Virus/Malware/Botnet</a:t>
            </a:r>
          </a:p>
          <a:p>
            <a:r>
              <a:rPr lang="en-US" dirty="0"/>
              <a:t>Ransomware and Extortion</a:t>
            </a:r>
          </a:p>
        </p:txBody>
      </p:sp>
      <p:sp>
        <p:nvSpPr>
          <p:cNvPr id="4" name="Footer Placeholder 3"/>
          <p:cNvSpPr>
            <a:spLocks noGrp="1"/>
          </p:cNvSpPr>
          <p:nvPr>
            <p:ph type="ftr" sz="quarter" idx="11"/>
          </p:nvPr>
        </p:nvSpPr>
        <p:spPr>
          <a:xfrm>
            <a:off x="561110" y="6391838"/>
            <a:ext cx="4179702" cy="346587"/>
          </a:xfrm>
        </p:spPr>
        <p:txBody>
          <a:bodyPr/>
          <a:lstStyle/>
          <a:p>
            <a:r>
              <a:rPr lang="en-US"/>
              <a:t>Copyright 2017 CloudNexus and First Resource Insurance Group</a:t>
            </a:r>
          </a:p>
        </p:txBody>
      </p:sp>
    </p:spTree>
    <p:extLst>
      <p:ext uri="{BB962C8B-B14F-4D97-AF65-F5344CB8AC3E}">
        <p14:creationId xmlns:p14="http://schemas.microsoft.com/office/powerpoint/2010/main" val="2110458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868618"/>
            <a:ext cx="9831914" cy="706964"/>
          </a:xfrm>
        </p:spPr>
        <p:txBody>
          <a:bodyPr/>
          <a:lstStyle/>
          <a:p>
            <a:r>
              <a:rPr lang="en-US" dirty="0"/>
              <a:t>Legacy Gateway Security Implementation</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t="15874"/>
          <a:stretch/>
        </p:blipFill>
        <p:spPr>
          <a:xfrm>
            <a:off x="904875" y="1575582"/>
            <a:ext cx="10382250" cy="4601380"/>
          </a:xfrm>
          <a:prstGeom prst="rect">
            <a:avLst/>
          </a:prstGeom>
        </p:spPr>
      </p:pic>
      <p:sp>
        <p:nvSpPr>
          <p:cNvPr id="5" name="Footer Placeholder 4"/>
          <p:cNvSpPr>
            <a:spLocks noGrp="1"/>
          </p:cNvSpPr>
          <p:nvPr>
            <p:ph type="ftr" sz="quarter" idx="11"/>
          </p:nvPr>
        </p:nvSpPr>
        <p:spPr>
          <a:xfrm>
            <a:off x="561110" y="6391838"/>
            <a:ext cx="4235973" cy="332519"/>
          </a:xfrm>
        </p:spPr>
        <p:txBody>
          <a:bodyPr/>
          <a:lstStyle/>
          <a:p>
            <a:r>
              <a:rPr lang="en-US" dirty="0"/>
              <a:t>Copyright 2017 CloudNexus and First Resource Insurance Group</a:t>
            </a:r>
          </a:p>
        </p:txBody>
      </p:sp>
    </p:spTree>
    <p:extLst>
      <p:ext uri="{BB962C8B-B14F-4D97-AF65-F5344CB8AC3E}">
        <p14:creationId xmlns:p14="http://schemas.microsoft.com/office/powerpoint/2010/main" val="2024158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854549"/>
            <a:ext cx="9100394" cy="706964"/>
          </a:xfrm>
        </p:spPr>
        <p:txBody>
          <a:bodyPr/>
          <a:lstStyle/>
          <a:p>
            <a:r>
              <a:rPr lang="en-US" dirty="0"/>
              <a:t>Modern Security Implementation</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t="2628"/>
          <a:stretch/>
        </p:blipFill>
        <p:spPr>
          <a:xfrm>
            <a:off x="964812" y="1561513"/>
            <a:ext cx="10163175" cy="4841397"/>
          </a:xfrm>
          <a:prstGeom prst="rect">
            <a:avLst/>
          </a:prstGeom>
        </p:spPr>
      </p:pic>
      <p:sp>
        <p:nvSpPr>
          <p:cNvPr id="5" name="Footer Placeholder 4"/>
          <p:cNvSpPr>
            <a:spLocks noGrp="1"/>
          </p:cNvSpPr>
          <p:nvPr>
            <p:ph type="ftr" sz="quarter" idx="11"/>
          </p:nvPr>
        </p:nvSpPr>
        <p:spPr>
          <a:xfrm>
            <a:off x="561110" y="6391838"/>
            <a:ext cx="4165635" cy="318451"/>
          </a:xfrm>
        </p:spPr>
        <p:txBody>
          <a:bodyPr/>
          <a:lstStyle/>
          <a:p>
            <a:r>
              <a:rPr lang="en-US" dirty="0"/>
              <a:t>Copyright 2017 CloudNexus and First Resource Insurance Group</a:t>
            </a:r>
          </a:p>
        </p:txBody>
      </p:sp>
    </p:spTree>
    <p:extLst>
      <p:ext uri="{BB962C8B-B14F-4D97-AF65-F5344CB8AC3E}">
        <p14:creationId xmlns:p14="http://schemas.microsoft.com/office/powerpoint/2010/main" val="2047794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 Security Focus</a:t>
            </a:r>
          </a:p>
        </p:txBody>
      </p:sp>
      <p:sp>
        <p:nvSpPr>
          <p:cNvPr id="3" name="Content Placeholder 2"/>
          <p:cNvSpPr>
            <a:spLocks noGrp="1"/>
          </p:cNvSpPr>
          <p:nvPr>
            <p:ph idx="1"/>
          </p:nvPr>
        </p:nvSpPr>
        <p:spPr/>
        <p:txBody>
          <a:bodyPr/>
          <a:lstStyle/>
          <a:p>
            <a:r>
              <a:rPr lang="en-US" sz="3600" dirty="0"/>
              <a:t>Keeping the Bad Guys out</a:t>
            </a:r>
          </a:p>
          <a:p>
            <a:r>
              <a:rPr lang="en-US" sz="3600" dirty="0"/>
              <a:t>Protecting your Internal Network</a:t>
            </a:r>
          </a:p>
          <a:p>
            <a:r>
              <a:rPr lang="en-US" sz="3600" dirty="0"/>
              <a:t>Recovering from an Attack</a:t>
            </a:r>
          </a:p>
          <a:p>
            <a:endParaRPr lang="en-US" dirty="0"/>
          </a:p>
        </p:txBody>
      </p:sp>
      <p:sp>
        <p:nvSpPr>
          <p:cNvPr id="4" name="Footer Placeholder 3"/>
          <p:cNvSpPr>
            <a:spLocks noGrp="1"/>
          </p:cNvSpPr>
          <p:nvPr>
            <p:ph type="ftr" sz="quarter" idx="11"/>
          </p:nvPr>
        </p:nvSpPr>
        <p:spPr>
          <a:xfrm>
            <a:off x="561110" y="6391838"/>
            <a:ext cx="4179702" cy="318451"/>
          </a:xfrm>
        </p:spPr>
        <p:txBody>
          <a:bodyPr/>
          <a:lstStyle/>
          <a:p>
            <a:r>
              <a:rPr lang="en-US"/>
              <a:t>Copyright 2017 CloudNexus and First Resource Insurance Group</a:t>
            </a:r>
          </a:p>
        </p:txBody>
      </p:sp>
    </p:spTree>
    <p:extLst>
      <p:ext uri="{BB962C8B-B14F-4D97-AF65-F5344CB8AC3E}">
        <p14:creationId xmlns:p14="http://schemas.microsoft.com/office/powerpoint/2010/main" val="556296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9212935" cy="706964"/>
          </a:xfrm>
        </p:spPr>
        <p:txBody>
          <a:bodyPr/>
          <a:lstStyle/>
          <a:p>
            <a:r>
              <a:rPr lang="en-US" dirty="0"/>
              <a:t>Business Security: Keep the bad guys out</a:t>
            </a:r>
          </a:p>
        </p:txBody>
      </p:sp>
      <p:sp>
        <p:nvSpPr>
          <p:cNvPr id="3" name="Content Placeholder 2"/>
          <p:cNvSpPr>
            <a:spLocks noGrp="1"/>
          </p:cNvSpPr>
          <p:nvPr>
            <p:ph idx="1"/>
          </p:nvPr>
        </p:nvSpPr>
        <p:spPr/>
        <p:txBody>
          <a:bodyPr>
            <a:normAutofit fontScale="92500" lnSpcReduction="10000"/>
          </a:bodyPr>
          <a:lstStyle/>
          <a:p>
            <a:r>
              <a:rPr lang="en-US" dirty="0"/>
              <a:t>Tools</a:t>
            </a:r>
          </a:p>
          <a:p>
            <a:pPr lvl="1"/>
            <a:r>
              <a:rPr lang="en-US" dirty="0"/>
              <a:t>Modern firewall</a:t>
            </a:r>
          </a:p>
          <a:p>
            <a:pPr lvl="1"/>
            <a:r>
              <a:rPr lang="en-US" dirty="0"/>
              <a:t>Security Event Manager</a:t>
            </a:r>
          </a:p>
          <a:p>
            <a:pPr lvl="1"/>
            <a:r>
              <a:rPr lang="en-US" dirty="0"/>
              <a:t>Spam Filter</a:t>
            </a:r>
          </a:p>
          <a:p>
            <a:endParaRPr lang="en-US" dirty="0"/>
          </a:p>
          <a:p>
            <a:r>
              <a:rPr lang="en-US" dirty="0"/>
              <a:t>Policy</a:t>
            </a:r>
          </a:p>
          <a:p>
            <a:pPr lvl="1"/>
            <a:r>
              <a:rPr lang="en-US" dirty="0"/>
              <a:t>Monitor 24x7</a:t>
            </a:r>
          </a:p>
          <a:p>
            <a:pPr lvl="1"/>
            <a:r>
              <a:rPr lang="en-US" dirty="0"/>
              <a:t>Security Event and Log Review</a:t>
            </a:r>
          </a:p>
          <a:p>
            <a:pPr lvl="1"/>
            <a:r>
              <a:rPr lang="en-US" dirty="0"/>
              <a:t>No local Admins!</a:t>
            </a:r>
          </a:p>
          <a:p>
            <a:pPr lvl="1"/>
            <a:r>
              <a:rPr lang="en-US" dirty="0"/>
              <a:t>Patch Management and Passwords (2 Form Factor)</a:t>
            </a:r>
          </a:p>
        </p:txBody>
      </p:sp>
      <p:sp>
        <p:nvSpPr>
          <p:cNvPr id="4" name="Footer Placeholder 3"/>
          <p:cNvSpPr>
            <a:spLocks noGrp="1"/>
          </p:cNvSpPr>
          <p:nvPr>
            <p:ph type="ftr" sz="quarter" idx="11"/>
          </p:nvPr>
        </p:nvSpPr>
        <p:spPr>
          <a:xfrm>
            <a:off x="561110" y="6391838"/>
            <a:ext cx="4193770" cy="346587"/>
          </a:xfrm>
        </p:spPr>
        <p:txBody>
          <a:bodyPr/>
          <a:lstStyle/>
          <a:p>
            <a:r>
              <a:rPr lang="en-US" dirty="0"/>
              <a:t>Copyright 2017 CloudNexus and First Resource Insurance Group</a:t>
            </a:r>
          </a:p>
        </p:txBody>
      </p:sp>
    </p:spTree>
    <p:extLst>
      <p:ext uri="{BB962C8B-B14F-4D97-AF65-F5344CB8AC3E}">
        <p14:creationId xmlns:p14="http://schemas.microsoft.com/office/powerpoint/2010/main" val="2117591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External Threat Strategy</a:t>
            </a:r>
          </a:p>
        </p:txBody>
      </p:sp>
      <p:sp>
        <p:nvSpPr>
          <p:cNvPr id="3" name="Content Placeholder 2"/>
          <p:cNvSpPr>
            <a:spLocks noGrp="1"/>
          </p:cNvSpPr>
          <p:nvPr>
            <p:ph idx="1"/>
          </p:nvPr>
        </p:nvSpPr>
        <p:spPr/>
        <p:txBody>
          <a:bodyPr/>
          <a:lstStyle/>
          <a:p>
            <a:r>
              <a:rPr lang="en-US" dirty="0"/>
              <a:t>Raise the bar higher than the next guy</a:t>
            </a:r>
          </a:p>
          <a:p>
            <a:r>
              <a:rPr lang="en-US" dirty="0"/>
              <a:t>Weigh what you automate with what you control through policy and procedure</a:t>
            </a:r>
          </a:p>
          <a:p>
            <a:r>
              <a:rPr lang="en-US" dirty="0"/>
              <a:t>Higher priced experts in most cases are cheaper than the alternatives</a:t>
            </a:r>
          </a:p>
          <a:p>
            <a:r>
              <a:rPr lang="en-US" dirty="0"/>
              <a:t>Constant education on the latest threats must be a priority. The best defense is intelligence.</a:t>
            </a:r>
          </a:p>
        </p:txBody>
      </p:sp>
      <p:sp>
        <p:nvSpPr>
          <p:cNvPr id="4" name="Footer Placeholder 3"/>
          <p:cNvSpPr>
            <a:spLocks noGrp="1"/>
          </p:cNvSpPr>
          <p:nvPr>
            <p:ph type="ftr" sz="quarter" idx="11"/>
          </p:nvPr>
        </p:nvSpPr>
        <p:spPr>
          <a:xfrm>
            <a:off x="561110" y="6391838"/>
            <a:ext cx="4278176" cy="318451"/>
          </a:xfrm>
        </p:spPr>
        <p:txBody>
          <a:bodyPr/>
          <a:lstStyle/>
          <a:p>
            <a:r>
              <a:rPr lang="en-US" dirty="0"/>
              <a:t>Copyright 2017 CloudNexus and First Resource Insurance Group</a:t>
            </a:r>
          </a:p>
        </p:txBody>
      </p:sp>
    </p:spTree>
    <p:extLst>
      <p:ext uri="{BB962C8B-B14F-4D97-AF65-F5344CB8AC3E}">
        <p14:creationId xmlns:p14="http://schemas.microsoft.com/office/powerpoint/2010/main" val="4215112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9058191" cy="706964"/>
          </a:xfrm>
        </p:spPr>
        <p:txBody>
          <a:bodyPr/>
          <a:lstStyle/>
          <a:p>
            <a:r>
              <a:rPr lang="en-US" dirty="0"/>
              <a:t>Business Security: Protect from the Inside</a:t>
            </a:r>
          </a:p>
        </p:txBody>
      </p:sp>
      <p:sp>
        <p:nvSpPr>
          <p:cNvPr id="3" name="Content Placeholder 2"/>
          <p:cNvSpPr>
            <a:spLocks noGrp="1"/>
          </p:cNvSpPr>
          <p:nvPr>
            <p:ph idx="1"/>
          </p:nvPr>
        </p:nvSpPr>
        <p:spPr/>
        <p:txBody>
          <a:bodyPr>
            <a:normAutofit fontScale="77500" lnSpcReduction="20000"/>
          </a:bodyPr>
          <a:lstStyle/>
          <a:p>
            <a:r>
              <a:rPr lang="en-US" dirty="0"/>
              <a:t>Tools</a:t>
            </a:r>
          </a:p>
          <a:p>
            <a:pPr lvl="1"/>
            <a:r>
              <a:rPr lang="en-US" dirty="0"/>
              <a:t>Anti-virus, Anti-Malware</a:t>
            </a:r>
          </a:p>
          <a:p>
            <a:pPr lvl="1"/>
            <a:r>
              <a:rPr lang="en-US" dirty="0"/>
              <a:t>Security Event Manager</a:t>
            </a:r>
          </a:p>
          <a:p>
            <a:pPr lvl="1"/>
            <a:r>
              <a:rPr lang="en-US" dirty="0"/>
              <a:t>Modern Firewall</a:t>
            </a:r>
          </a:p>
          <a:p>
            <a:pPr lvl="1"/>
            <a:r>
              <a:rPr lang="en-US" dirty="0"/>
              <a:t>Reverse Spam Filter</a:t>
            </a:r>
          </a:p>
          <a:p>
            <a:pPr lvl="1"/>
            <a:r>
              <a:rPr lang="en-US" dirty="0"/>
              <a:t>Network Design: Zones (Lessons from Pearl Harbor)</a:t>
            </a:r>
          </a:p>
          <a:p>
            <a:pPr lvl="1"/>
            <a:endParaRPr lang="en-US" dirty="0"/>
          </a:p>
          <a:p>
            <a:r>
              <a:rPr lang="en-US" dirty="0"/>
              <a:t>Policy</a:t>
            </a:r>
          </a:p>
          <a:p>
            <a:pPr lvl="1"/>
            <a:r>
              <a:rPr lang="en-US" dirty="0"/>
              <a:t>Employee Training</a:t>
            </a:r>
          </a:p>
          <a:p>
            <a:pPr lvl="1"/>
            <a:r>
              <a:rPr lang="en-US" dirty="0"/>
              <a:t>Data Retention, Email Security, Data Access and Access Control policies</a:t>
            </a:r>
          </a:p>
          <a:p>
            <a:pPr lvl="1"/>
            <a:r>
              <a:rPr lang="en-US" dirty="0"/>
              <a:t>Employee Turnover</a:t>
            </a:r>
          </a:p>
          <a:p>
            <a:pPr lvl="1"/>
            <a:r>
              <a:rPr lang="en-US" dirty="0"/>
              <a:t>Device Management</a:t>
            </a:r>
          </a:p>
          <a:p>
            <a:pPr lvl="1"/>
            <a:endParaRPr lang="en-US" dirty="0"/>
          </a:p>
        </p:txBody>
      </p:sp>
      <p:sp>
        <p:nvSpPr>
          <p:cNvPr id="4" name="Footer Placeholder 3"/>
          <p:cNvSpPr>
            <a:spLocks noGrp="1"/>
          </p:cNvSpPr>
          <p:nvPr>
            <p:ph type="ftr" sz="quarter" idx="11"/>
          </p:nvPr>
        </p:nvSpPr>
        <p:spPr>
          <a:xfrm>
            <a:off x="561110" y="6391839"/>
            <a:ext cx="4221905" cy="290316"/>
          </a:xfrm>
        </p:spPr>
        <p:txBody>
          <a:bodyPr/>
          <a:lstStyle/>
          <a:p>
            <a:r>
              <a:rPr lang="en-US" dirty="0"/>
              <a:t>Copyright 2017 CloudNexus and First Resource Insurance Group</a:t>
            </a:r>
          </a:p>
        </p:txBody>
      </p:sp>
    </p:spTree>
    <p:extLst>
      <p:ext uri="{BB962C8B-B14F-4D97-AF65-F5344CB8AC3E}">
        <p14:creationId xmlns:p14="http://schemas.microsoft.com/office/powerpoint/2010/main" val="3280497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Training</a:t>
            </a:r>
          </a:p>
        </p:txBody>
      </p:sp>
      <p:sp>
        <p:nvSpPr>
          <p:cNvPr id="3" name="Content Placeholder 2"/>
          <p:cNvSpPr>
            <a:spLocks noGrp="1"/>
          </p:cNvSpPr>
          <p:nvPr>
            <p:ph idx="1"/>
          </p:nvPr>
        </p:nvSpPr>
        <p:spPr/>
        <p:txBody>
          <a:bodyPr/>
          <a:lstStyle/>
          <a:p>
            <a:r>
              <a:rPr lang="en-US" dirty="0"/>
              <a:t>Free Wifi: Device called </a:t>
            </a:r>
            <a:r>
              <a:rPr lang="en-US" dirty="0" err="1"/>
              <a:t>wifi</a:t>
            </a:r>
            <a:r>
              <a:rPr lang="en-US" dirty="0"/>
              <a:t> pineapple mimics popular banking websites.  </a:t>
            </a:r>
          </a:p>
          <a:p>
            <a:r>
              <a:rPr lang="en-US" dirty="0"/>
              <a:t>Pass through pineapple to whatever sites they want and capture user names and passwords.  Slowly add botnets, malware and virus.</a:t>
            </a:r>
          </a:p>
          <a:p>
            <a:r>
              <a:rPr lang="en-US" dirty="0"/>
              <a:t>USB drives “dropped” 30 drives, 67 different networks including corporate networks</a:t>
            </a:r>
          </a:p>
          <a:p>
            <a:r>
              <a:rPr lang="en-US" dirty="0"/>
              <a:t>Waterhole attacks: redirect to compromised websites</a:t>
            </a:r>
          </a:p>
          <a:p>
            <a:r>
              <a:rPr lang="en-US" dirty="0"/>
              <a:t>Spear Phishing: Cost one firm $47 million (CEO email wire transfer)</a:t>
            </a:r>
          </a:p>
          <a:p>
            <a:pPr marL="0" indent="0">
              <a:buNone/>
            </a:pPr>
            <a:endParaRPr lang="en-US" dirty="0"/>
          </a:p>
        </p:txBody>
      </p:sp>
      <p:pic>
        <p:nvPicPr>
          <p:cNvPr id="4" name="Picture 3"/>
          <p:cNvPicPr>
            <a:picLocks noChangeAspect="1"/>
          </p:cNvPicPr>
          <p:nvPr/>
        </p:nvPicPr>
        <p:blipFill>
          <a:blip r:embed="rId2"/>
          <a:stretch>
            <a:fillRect/>
          </a:stretch>
        </p:blipFill>
        <p:spPr>
          <a:xfrm>
            <a:off x="9386887" y="4311650"/>
            <a:ext cx="1825063" cy="1458693"/>
          </a:xfrm>
          <a:prstGeom prst="rect">
            <a:avLst/>
          </a:prstGeom>
        </p:spPr>
      </p:pic>
      <p:sp>
        <p:nvSpPr>
          <p:cNvPr id="5" name="Footer Placeholder 4"/>
          <p:cNvSpPr>
            <a:spLocks noGrp="1"/>
          </p:cNvSpPr>
          <p:nvPr>
            <p:ph type="ftr" sz="quarter" idx="11"/>
          </p:nvPr>
        </p:nvSpPr>
        <p:spPr>
          <a:xfrm>
            <a:off x="561110" y="6391839"/>
            <a:ext cx="4123432" cy="290316"/>
          </a:xfrm>
        </p:spPr>
        <p:txBody>
          <a:bodyPr/>
          <a:lstStyle/>
          <a:p>
            <a:r>
              <a:rPr lang="en-US" dirty="0"/>
              <a:t>Copyright 2017 CloudNexus and First Resource Insurance Group</a:t>
            </a:r>
          </a:p>
        </p:txBody>
      </p:sp>
    </p:spTree>
    <p:extLst>
      <p:ext uri="{BB962C8B-B14F-4D97-AF65-F5344CB8AC3E}">
        <p14:creationId xmlns:p14="http://schemas.microsoft.com/office/powerpoint/2010/main" val="1008763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Security: Attack Recovery</a:t>
            </a:r>
          </a:p>
        </p:txBody>
      </p:sp>
      <p:sp>
        <p:nvSpPr>
          <p:cNvPr id="3" name="Content Placeholder 2"/>
          <p:cNvSpPr>
            <a:spLocks noGrp="1"/>
          </p:cNvSpPr>
          <p:nvPr>
            <p:ph idx="1"/>
          </p:nvPr>
        </p:nvSpPr>
        <p:spPr/>
        <p:txBody>
          <a:bodyPr>
            <a:normAutofit fontScale="92500" lnSpcReduction="10000"/>
          </a:bodyPr>
          <a:lstStyle/>
          <a:p>
            <a:r>
              <a:rPr lang="en-US" dirty="0"/>
              <a:t>Tools</a:t>
            </a:r>
          </a:p>
          <a:p>
            <a:pPr lvl="1"/>
            <a:r>
              <a:rPr lang="en-US" dirty="0"/>
              <a:t>Backup, Disaster Recovery and Business Continuity</a:t>
            </a:r>
          </a:p>
          <a:p>
            <a:pPr lvl="1"/>
            <a:r>
              <a:rPr lang="en-US" dirty="0"/>
              <a:t>Cyber Security Insurance</a:t>
            </a:r>
          </a:p>
          <a:p>
            <a:pPr lvl="1"/>
            <a:endParaRPr lang="en-US" dirty="0"/>
          </a:p>
          <a:p>
            <a:r>
              <a:rPr lang="en-US" dirty="0"/>
              <a:t>Policy</a:t>
            </a:r>
          </a:p>
          <a:p>
            <a:pPr lvl="1"/>
            <a:r>
              <a:rPr lang="en-US" dirty="0"/>
              <a:t>Communication Plan</a:t>
            </a:r>
          </a:p>
          <a:p>
            <a:pPr lvl="1"/>
            <a:r>
              <a:rPr lang="en-US" dirty="0"/>
              <a:t>Recovery Time Objective</a:t>
            </a:r>
          </a:p>
          <a:p>
            <a:pPr lvl="1"/>
            <a:r>
              <a:rPr lang="en-US" dirty="0"/>
              <a:t>Recovery Point Objective</a:t>
            </a:r>
          </a:p>
          <a:p>
            <a:pPr lvl="1"/>
            <a:r>
              <a:rPr lang="en-US" dirty="0"/>
              <a:t>Incident Source Identification and Quarantine</a:t>
            </a:r>
          </a:p>
          <a:p>
            <a:pPr lvl="1"/>
            <a:r>
              <a:rPr lang="en-US" dirty="0"/>
              <a:t>Test, Test, Test</a:t>
            </a:r>
          </a:p>
          <a:p>
            <a:pPr lvl="1"/>
            <a:endParaRPr lang="en-US" dirty="0"/>
          </a:p>
        </p:txBody>
      </p:sp>
      <p:sp>
        <p:nvSpPr>
          <p:cNvPr id="4" name="Footer Placeholder 3"/>
          <p:cNvSpPr>
            <a:spLocks noGrp="1"/>
          </p:cNvSpPr>
          <p:nvPr>
            <p:ph type="ftr" sz="quarter" idx="11"/>
          </p:nvPr>
        </p:nvSpPr>
        <p:spPr>
          <a:xfrm>
            <a:off x="561110" y="6391838"/>
            <a:ext cx="4165635" cy="332519"/>
          </a:xfrm>
        </p:spPr>
        <p:txBody>
          <a:bodyPr/>
          <a:lstStyle/>
          <a:p>
            <a:r>
              <a:rPr lang="en-US" dirty="0"/>
              <a:t>Copyright 2017 CloudNexus and First Resource Insurance Group</a:t>
            </a:r>
          </a:p>
        </p:txBody>
      </p:sp>
    </p:spTree>
    <p:extLst>
      <p:ext uri="{BB962C8B-B14F-4D97-AF65-F5344CB8AC3E}">
        <p14:creationId xmlns:p14="http://schemas.microsoft.com/office/powerpoint/2010/main" val="1803880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Recovery Considerations</a:t>
            </a:r>
          </a:p>
        </p:txBody>
      </p:sp>
      <p:sp>
        <p:nvSpPr>
          <p:cNvPr id="3" name="Content Placeholder 2"/>
          <p:cNvSpPr>
            <a:spLocks noGrp="1"/>
          </p:cNvSpPr>
          <p:nvPr>
            <p:ph idx="1"/>
          </p:nvPr>
        </p:nvSpPr>
        <p:spPr/>
        <p:txBody>
          <a:bodyPr/>
          <a:lstStyle/>
          <a:p>
            <a:r>
              <a:rPr lang="en-US" dirty="0"/>
              <a:t>Attack Source Discovery: 5 minutes to 8 hours</a:t>
            </a:r>
          </a:p>
          <a:p>
            <a:r>
              <a:rPr lang="en-US" dirty="0"/>
              <a:t>Systems Restoration: 20 minutes to 2 weeks</a:t>
            </a:r>
          </a:p>
          <a:p>
            <a:r>
              <a:rPr lang="en-US" dirty="0"/>
              <a:t>Data Loss: 15 minutes to 24 hours</a:t>
            </a:r>
          </a:p>
          <a:p>
            <a:r>
              <a:rPr lang="en-US" dirty="0"/>
              <a:t>Put a real cost to the business loss to truly understand the impact</a:t>
            </a:r>
          </a:p>
          <a:p>
            <a:pPr lvl="1"/>
            <a:r>
              <a:rPr lang="en-US" dirty="0"/>
              <a:t>Salary</a:t>
            </a:r>
          </a:p>
          <a:p>
            <a:pPr lvl="1"/>
            <a:r>
              <a:rPr lang="en-US" dirty="0"/>
              <a:t>Missed sales</a:t>
            </a:r>
          </a:p>
          <a:p>
            <a:pPr lvl="1"/>
            <a:r>
              <a:rPr lang="en-US" dirty="0"/>
              <a:t>Lost data</a:t>
            </a:r>
          </a:p>
          <a:p>
            <a:pPr lvl="1"/>
            <a:r>
              <a:rPr lang="en-US" dirty="0"/>
              <a:t>Project delays and associated opportunity cost</a:t>
            </a:r>
          </a:p>
        </p:txBody>
      </p:sp>
      <p:sp>
        <p:nvSpPr>
          <p:cNvPr id="4" name="Footer Placeholder 3"/>
          <p:cNvSpPr>
            <a:spLocks noGrp="1"/>
          </p:cNvSpPr>
          <p:nvPr>
            <p:ph type="ftr" sz="quarter" idx="11"/>
          </p:nvPr>
        </p:nvSpPr>
        <p:spPr>
          <a:xfrm>
            <a:off x="561110" y="6391838"/>
            <a:ext cx="4235973" cy="466162"/>
          </a:xfrm>
        </p:spPr>
        <p:txBody>
          <a:bodyPr/>
          <a:lstStyle/>
          <a:p>
            <a:r>
              <a:rPr lang="en-US"/>
              <a:t>Copyright 2017 CloudNexus and First Resource Insurance Group</a:t>
            </a:r>
          </a:p>
        </p:txBody>
      </p:sp>
    </p:spTree>
    <p:extLst>
      <p:ext uri="{BB962C8B-B14F-4D97-AF65-F5344CB8AC3E}">
        <p14:creationId xmlns:p14="http://schemas.microsoft.com/office/powerpoint/2010/main" val="2942432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Warning!!!</a:t>
            </a:r>
          </a:p>
        </p:txBody>
      </p:sp>
      <p:sp>
        <p:nvSpPr>
          <p:cNvPr id="3" name="Content Placeholder 2"/>
          <p:cNvSpPr>
            <a:spLocks noGrp="1"/>
          </p:cNvSpPr>
          <p:nvPr>
            <p:ph idx="1"/>
          </p:nvPr>
        </p:nvSpPr>
        <p:spPr/>
        <p:txBody>
          <a:bodyPr>
            <a:normAutofit fontScale="92500" lnSpcReduction="20000"/>
          </a:bodyPr>
          <a:lstStyle/>
          <a:p>
            <a:pPr marL="0" indent="0">
              <a:buNone/>
            </a:pPr>
            <a:endParaRPr lang="en-US" dirty="0"/>
          </a:p>
          <a:p>
            <a:pPr marL="0" indent="0">
              <a:buNone/>
            </a:pPr>
            <a:endParaRPr lang="en-US" dirty="0"/>
          </a:p>
          <a:p>
            <a:pPr marL="0" indent="0">
              <a:buNone/>
            </a:pPr>
            <a:endParaRPr lang="en-US" dirty="0"/>
          </a:p>
          <a:p>
            <a:pPr marL="0" indent="0" algn="ctr">
              <a:buNone/>
            </a:pPr>
            <a:r>
              <a:rPr lang="en-US" sz="9600" dirty="0"/>
              <a:t>Tech Speak Coming!</a:t>
            </a:r>
          </a:p>
        </p:txBody>
      </p:sp>
      <p:sp>
        <p:nvSpPr>
          <p:cNvPr id="4" name="Footer Placeholder 3"/>
          <p:cNvSpPr>
            <a:spLocks noGrp="1"/>
          </p:cNvSpPr>
          <p:nvPr>
            <p:ph type="ftr" sz="quarter" idx="11"/>
          </p:nvPr>
        </p:nvSpPr>
        <p:spPr>
          <a:xfrm>
            <a:off x="561110" y="6391838"/>
            <a:ext cx="4165635" cy="346587"/>
          </a:xfrm>
        </p:spPr>
        <p:txBody>
          <a:bodyPr/>
          <a:lstStyle/>
          <a:p>
            <a:r>
              <a:rPr lang="en-US" dirty="0"/>
              <a:t>Copyright 2017 CloudNexus and First Resource Insurance Group</a:t>
            </a:r>
          </a:p>
        </p:txBody>
      </p:sp>
    </p:spTree>
    <p:extLst>
      <p:ext uri="{BB962C8B-B14F-4D97-AF65-F5344CB8AC3E}">
        <p14:creationId xmlns:p14="http://schemas.microsoft.com/office/powerpoint/2010/main" val="96200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Firewall Evolution</a:t>
            </a:r>
          </a:p>
        </p:txBody>
      </p:sp>
      <p:sp>
        <p:nvSpPr>
          <p:cNvPr id="3" name="Content Placeholder 2"/>
          <p:cNvSpPr>
            <a:spLocks noGrp="1"/>
          </p:cNvSpPr>
          <p:nvPr>
            <p:ph idx="1"/>
          </p:nvPr>
        </p:nvSpPr>
        <p:spPr/>
        <p:txBody>
          <a:bodyPr/>
          <a:lstStyle/>
          <a:p>
            <a:r>
              <a:rPr lang="en-US" dirty="0"/>
              <a:t>Packet Inspection: Traffic cop: Can see car, color, plate, make and model and which direction it is coming from but cant see who is driving, what is in the trunk, what is underneath the car</a:t>
            </a:r>
          </a:p>
          <a:p>
            <a:r>
              <a:rPr lang="en-US" dirty="0"/>
              <a:t>Deep Packet Inspection: X-ray vision. Much better than Packet Inspections but even Superman can’t see through lead</a:t>
            </a:r>
          </a:p>
          <a:p>
            <a:r>
              <a:rPr lang="en-US" dirty="0"/>
              <a:t>Encrypted traffic: https traffic is major cause of most breaches.  Google prioritizes search results to list https.  Ransomware Cryptolocker uses this to explode on a network via webmail</a:t>
            </a:r>
          </a:p>
          <a:p>
            <a:r>
              <a:rPr lang="en-US" dirty="0"/>
              <a:t>Firewall purchased in the past 18-36 months may not be able to inspect https traffic</a:t>
            </a:r>
          </a:p>
        </p:txBody>
      </p:sp>
      <p:sp>
        <p:nvSpPr>
          <p:cNvPr id="4" name="Footer Placeholder 3"/>
          <p:cNvSpPr>
            <a:spLocks noGrp="1"/>
          </p:cNvSpPr>
          <p:nvPr>
            <p:ph type="ftr" sz="quarter" idx="11"/>
          </p:nvPr>
        </p:nvSpPr>
        <p:spPr>
          <a:xfrm>
            <a:off x="561110" y="6391839"/>
            <a:ext cx="4179702" cy="262180"/>
          </a:xfrm>
        </p:spPr>
        <p:txBody>
          <a:bodyPr/>
          <a:lstStyle/>
          <a:p>
            <a:r>
              <a:rPr lang="en-US" dirty="0"/>
              <a:t>Copyright 2017 CloudNexus and First Resource Insurance Group</a:t>
            </a:r>
          </a:p>
        </p:txBody>
      </p:sp>
    </p:spTree>
    <p:extLst>
      <p:ext uri="{BB962C8B-B14F-4D97-AF65-F5344CB8AC3E}">
        <p14:creationId xmlns:p14="http://schemas.microsoft.com/office/powerpoint/2010/main" val="707630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Quick Tips</a:t>
            </a:r>
          </a:p>
        </p:txBody>
      </p:sp>
      <p:sp>
        <p:nvSpPr>
          <p:cNvPr id="3" name="Content Placeholder 2"/>
          <p:cNvSpPr>
            <a:spLocks noGrp="1"/>
          </p:cNvSpPr>
          <p:nvPr>
            <p:ph idx="1"/>
          </p:nvPr>
        </p:nvSpPr>
        <p:spPr/>
        <p:txBody>
          <a:bodyPr>
            <a:normAutofit fontScale="92500" lnSpcReduction="10000"/>
          </a:bodyPr>
          <a:lstStyle/>
          <a:p>
            <a:r>
              <a:rPr lang="en-US" dirty="0"/>
              <a:t>Move DNS to trusted DNS source only</a:t>
            </a:r>
          </a:p>
          <a:p>
            <a:r>
              <a:rPr lang="en-US" dirty="0"/>
              <a:t>Restrict outbound VPN connection to trusted users  (</a:t>
            </a:r>
            <a:r>
              <a:rPr lang="en-US" dirty="0" err="1"/>
              <a:t>Ransomeware</a:t>
            </a:r>
            <a:r>
              <a:rPr lang="en-US" dirty="0"/>
              <a:t> Call Home)</a:t>
            </a:r>
          </a:p>
          <a:p>
            <a:r>
              <a:rPr lang="en-US" dirty="0"/>
              <a:t>Block outbound SMTP (Botnet Zombies)</a:t>
            </a:r>
          </a:p>
          <a:p>
            <a:r>
              <a:rPr lang="en-US" dirty="0"/>
              <a:t>Restrict outbound SSH connectivity (Remote access Trojan)</a:t>
            </a:r>
          </a:p>
          <a:p>
            <a:r>
              <a:rPr lang="en-US" dirty="0"/>
              <a:t>Restrict download of executable files to admins and trusted users</a:t>
            </a:r>
          </a:p>
          <a:p>
            <a:r>
              <a:rPr lang="en-US" dirty="0"/>
              <a:t>Inspect encrypted traffic</a:t>
            </a:r>
          </a:p>
          <a:p>
            <a:r>
              <a:rPr lang="en-US" dirty="0"/>
              <a:t>Two factor authentication for remote users</a:t>
            </a:r>
          </a:p>
          <a:p>
            <a:r>
              <a:rPr lang="en-US" dirty="0"/>
              <a:t>Block illicit applications (proxy bypass, peer to peer, tor, etc.)</a:t>
            </a:r>
          </a:p>
          <a:p>
            <a:r>
              <a:rPr lang="en-US" dirty="0"/>
              <a:t>Automate alerts and review network traffic frequently</a:t>
            </a:r>
          </a:p>
          <a:p>
            <a:endParaRPr lang="en-US" dirty="0"/>
          </a:p>
          <a:p>
            <a:endParaRPr lang="en-US" dirty="0"/>
          </a:p>
        </p:txBody>
      </p:sp>
      <p:pic>
        <p:nvPicPr>
          <p:cNvPr id="5" name="Picture 4" descr="&lt;strong&gt;Free&lt;/strong&gt; Sig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3096" y="533205"/>
            <a:ext cx="2760393" cy="2070295"/>
          </a:xfrm>
          <a:prstGeom prst="rect">
            <a:avLst/>
          </a:prstGeom>
        </p:spPr>
      </p:pic>
      <p:sp>
        <p:nvSpPr>
          <p:cNvPr id="6" name="Footer Placeholder 5"/>
          <p:cNvSpPr>
            <a:spLocks noGrp="1"/>
          </p:cNvSpPr>
          <p:nvPr>
            <p:ph type="ftr" sz="quarter" idx="11"/>
          </p:nvPr>
        </p:nvSpPr>
        <p:spPr>
          <a:xfrm>
            <a:off x="561110" y="6391838"/>
            <a:ext cx="4250041" cy="466162"/>
          </a:xfrm>
        </p:spPr>
        <p:txBody>
          <a:bodyPr/>
          <a:lstStyle/>
          <a:p>
            <a:r>
              <a:rPr lang="en-US" dirty="0"/>
              <a:t>Copyright 2017 CloudNexus and First Resource Insurance Group</a:t>
            </a:r>
          </a:p>
        </p:txBody>
      </p:sp>
    </p:spTree>
    <p:extLst>
      <p:ext uri="{BB962C8B-B14F-4D97-AF65-F5344CB8AC3E}">
        <p14:creationId xmlns:p14="http://schemas.microsoft.com/office/powerpoint/2010/main" val="1246548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Provide</a:t>
            </a:r>
          </a:p>
        </p:txBody>
      </p:sp>
      <p:sp>
        <p:nvSpPr>
          <p:cNvPr id="3" name="Content Placeholder 2"/>
          <p:cNvSpPr>
            <a:spLocks noGrp="1"/>
          </p:cNvSpPr>
          <p:nvPr>
            <p:ph idx="1"/>
          </p:nvPr>
        </p:nvSpPr>
        <p:spPr/>
        <p:txBody>
          <a:bodyPr>
            <a:normAutofit fontScale="92500" lnSpcReduction="20000"/>
          </a:bodyPr>
          <a:lstStyle/>
          <a:p>
            <a:r>
              <a:rPr lang="en-US" dirty="0"/>
              <a:t>Fully Managed Cyber Security Service</a:t>
            </a:r>
          </a:p>
          <a:p>
            <a:r>
              <a:rPr lang="en-US" dirty="0"/>
              <a:t>Annual Penetration Testing</a:t>
            </a:r>
          </a:p>
          <a:p>
            <a:r>
              <a:rPr lang="en-US" dirty="0"/>
              <a:t>Secure Network Design Services (HIPAA, FINRA and PCI)</a:t>
            </a:r>
          </a:p>
          <a:p>
            <a:r>
              <a:rPr lang="en-US" dirty="0"/>
              <a:t>6</a:t>
            </a:r>
            <a:r>
              <a:rPr lang="en-US" baseline="30000" dirty="0"/>
              <a:t>th</a:t>
            </a:r>
            <a:r>
              <a:rPr lang="en-US" dirty="0"/>
              <a:t> Generation Managed Security Appliance</a:t>
            </a:r>
          </a:p>
          <a:p>
            <a:r>
              <a:rPr lang="en-US" dirty="0"/>
              <a:t>Cloud-based EWS (Early Warning System)</a:t>
            </a:r>
          </a:p>
          <a:p>
            <a:r>
              <a:rPr lang="en-US" dirty="0"/>
              <a:t>End-Point protection</a:t>
            </a:r>
          </a:p>
          <a:p>
            <a:r>
              <a:rPr lang="en-US" dirty="0"/>
              <a:t>Spam protection</a:t>
            </a:r>
          </a:p>
          <a:p>
            <a:r>
              <a:rPr lang="en-US" dirty="0"/>
              <a:t>Patch Management</a:t>
            </a:r>
          </a:p>
          <a:p>
            <a:r>
              <a:rPr lang="en-US" dirty="0"/>
              <a:t>Backup, Disaster Recovery and Business Continuity Appliance and Service</a:t>
            </a:r>
          </a:p>
          <a:p>
            <a:r>
              <a:rPr lang="en-US" dirty="0"/>
              <a:t>24x7 Expert monitoring and remediation services</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6320" y="2421429"/>
            <a:ext cx="4736602" cy="1981204"/>
          </a:xfrm>
          <a:prstGeom prst="rect">
            <a:avLst/>
          </a:prstGeom>
        </p:spPr>
      </p:pic>
      <p:sp>
        <p:nvSpPr>
          <p:cNvPr id="5" name="Footer Placeholder 4"/>
          <p:cNvSpPr>
            <a:spLocks noGrp="1"/>
          </p:cNvSpPr>
          <p:nvPr>
            <p:ph type="ftr" sz="quarter" idx="11"/>
          </p:nvPr>
        </p:nvSpPr>
        <p:spPr>
          <a:xfrm>
            <a:off x="561110" y="6391838"/>
            <a:ext cx="4207838" cy="346587"/>
          </a:xfrm>
        </p:spPr>
        <p:txBody>
          <a:bodyPr/>
          <a:lstStyle/>
          <a:p>
            <a:r>
              <a:rPr lang="en-US" dirty="0"/>
              <a:t>Copyright 2017 CloudNexus and First Resource Insurance Group</a:t>
            </a:r>
          </a:p>
        </p:txBody>
      </p:sp>
    </p:spTree>
    <p:extLst>
      <p:ext uri="{BB962C8B-B14F-4D97-AF65-F5344CB8AC3E}">
        <p14:creationId xmlns:p14="http://schemas.microsoft.com/office/powerpoint/2010/main" val="3268518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Provide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02588" y="767616"/>
            <a:ext cx="3680312" cy="1119067"/>
          </a:xfrm>
        </p:spPr>
      </p:pic>
      <p:sp>
        <p:nvSpPr>
          <p:cNvPr id="5" name="Footer Placeholder 4"/>
          <p:cNvSpPr>
            <a:spLocks noGrp="1"/>
          </p:cNvSpPr>
          <p:nvPr>
            <p:ph type="ftr" sz="quarter" idx="11"/>
          </p:nvPr>
        </p:nvSpPr>
        <p:spPr/>
        <p:txBody>
          <a:bodyPr/>
          <a:lstStyle/>
          <a:p>
            <a:r>
              <a:rPr lang="en-US" dirty="0"/>
              <a:t>Copyright 2017 CloudNexus and First Resource Insurance Group</a:t>
            </a:r>
          </a:p>
        </p:txBody>
      </p:sp>
      <p:sp>
        <p:nvSpPr>
          <p:cNvPr id="3" name="Text Placeholder 2"/>
          <p:cNvSpPr>
            <a:spLocks noGrp="1"/>
          </p:cNvSpPr>
          <p:nvPr>
            <p:ph type="body" idx="4294967295"/>
          </p:nvPr>
        </p:nvSpPr>
        <p:spPr>
          <a:xfrm>
            <a:off x="1154954" y="2603500"/>
            <a:ext cx="6763361" cy="3416300"/>
          </a:xfrm>
        </p:spPr>
        <p:txBody>
          <a:bodyPr anchor="t">
            <a:normAutofit/>
          </a:bodyPr>
          <a:lstStyle/>
          <a:p>
            <a:pPr marL="342900" indent="-342900">
              <a:buFont typeface="Wingdings" panose="05000000000000000000" pitchFamily="2" charset="2"/>
              <a:buChar char="Ø"/>
            </a:pPr>
            <a:r>
              <a:rPr lang="en-US" dirty="0">
                <a:solidFill>
                  <a:schemeClr val="tx1"/>
                </a:solidFill>
              </a:rPr>
              <a:t>Comprehensive Cyber Insurance Coverage</a:t>
            </a:r>
          </a:p>
          <a:p>
            <a:pPr marL="342900" indent="-342900">
              <a:buFont typeface="Wingdings" panose="05000000000000000000" pitchFamily="2" charset="2"/>
              <a:buChar char="Ø"/>
            </a:pPr>
            <a:r>
              <a:rPr lang="en-US" dirty="0">
                <a:solidFill>
                  <a:schemeClr val="tx1"/>
                </a:solidFill>
              </a:rPr>
              <a:t>Customized to Meet the Needs of your Business</a:t>
            </a:r>
          </a:p>
          <a:p>
            <a:pPr marL="342900" indent="-342900">
              <a:buFont typeface="Wingdings" panose="05000000000000000000" pitchFamily="2" charset="2"/>
              <a:buChar char="Ø"/>
            </a:pPr>
            <a:r>
              <a:rPr lang="en-US" dirty="0">
                <a:solidFill>
                  <a:schemeClr val="tx1"/>
                </a:solidFill>
              </a:rPr>
              <a:t>Policy Limits Ranging from $50K - $1M</a:t>
            </a:r>
          </a:p>
          <a:p>
            <a:pPr marL="342900" indent="-342900">
              <a:buFont typeface="Wingdings" panose="05000000000000000000" pitchFamily="2" charset="2"/>
              <a:buChar char="Ø"/>
            </a:pPr>
            <a:r>
              <a:rPr lang="en-US" dirty="0">
                <a:solidFill>
                  <a:schemeClr val="tx1"/>
                </a:solidFill>
              </a:rPr>
              <a:t>Coverage I – Response Expense</a:t>
            </a:r>
          </a:p>
          <a:p>
            <a:pPr marL="342900" indent="-342900">
              <a:buFont typeface="Wingdings" panose="05000000000000000000" pitchFamily="2" charset="2"/>
              <a:buChar char="Ø"/>
            </a:pPr>
            <a:r>
              <a:rPr lang="en-US" dirty="0">
                <a:solidFill>
                  <a:schemeClr val="tx1"/>
                </a:solidFill>
              </a:rPr>
              <a:t>Coverage II – Defense and Liability</a:t>
            </a:r>
          </a:p>
        </p:txBody>
      </p:sp>
      <p:pic>
        <p:nvPicPr>
          <p:cNvPr id="8" name="Picture 7" descr="Who you gonna call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4707" y="2686050"/>
            <a:ext cx="3972193" cy="2637536"/>
          </a:xfrm>
          <a:prstGeom prst="rect">
            <a:avLst/>
          </a:prstGeom>
        </p:spPr>
      </p:pic>
    </p:spTree>
    <p:extLst>
      <p:ext uri="{BB962C8B-B14F-4D97-AF65-F5344CB8AC3E}">
        <p14:creationId xmlns:p14="http://schemas.microsoft.com/office/powerpoint/2010/main" val="1014010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 Insurance Coverage’s</a:t>
            </a:r>
          </a:p>
        </p:txBody>
      </p:sp>
      <p:sp>
        <p:nvSpPr>
          <p:cNvPr id="3" name="Content Placeholder 2"/>
          <p:cNvSpPr>
            <a:spLocks noGrp="1"/>
          </p:cNvSpPr>
          <p:nvPr>
            <p:ph sz="half" idx="1"/>
          </p:nvPr>
        </p:nvSpPr>
        <p:spPr/>
        <p:txBody>
          <a:bodyPr/>
          <a:lstStyle/>
          <a:p>
            <a:pPr marL="0" indent="0" algn="ctr">
              <a:buNone/>
            </a:pPr>
            <a:r>
              <a:rPr lang="en-US" sz="2400" b="1" u="sng" dirty="0"/>
              <a:t>1</a:t>
            </a:r>
            <a:r>
              <a:rPr lang="en-US" sz="2400" b="1" u="sng" baseline="30000" dirty="0"/>
              <a:t>st</a:t>
            </a:r>
            <a:r>
              <a:rPr lang="en-US" sz="2400" b="1" u="sng" dirty="0"/>
              <a:t> Party Coverage’s</a:t>
            </a:r>
          </a:p>
          <a:p>
            <a:r>
              <a:rPr lang="en-US" dirty="0"/>
              <a:t>Breach Response Costs, Notification Expenses, Credit Monitoring</a:t>
            </a:r>
          </a:p>
          <a:p>
            <a:r>
              <a:rPr lang="en-US" dirty="0"/>
              <a:t>Network Asset Protection</a:t>
            </a:r>
          </a:p>
          <a:p>
            <a:r>
              <a:rPr lang="en-US" dirty="0"/>
              <a:t>Cyber Extortion</a:t>
            </a:r>
          </a:p>
          <a:p>
            <a:r>
              <a:rPr lang="en-US" dirty="0"/>
              <a:t>Cyber Terrorism</a:t>
            </a:r>
          </a:p>
          <a:p>
            <a:r>
              <a:rPr lang="en-US" dirty="0"/>
              <a:t>Identity Theft Expense Coverage</a:t>
            </a:r>
          </a:p>
        </p:txBody>
      </p:sp>
      <p:sp>
        <p:nvSpPr>
          <p:cNvPr id="4" name="Content Placeholder 3"/>
          <p:cNvSpPr>
            <a:spLocks noGrp="1"/>
          </p:cNvSpPr>
          <p:nvPr>
            <p:ph sz="half" idx="2"/>
          </p:nvPr>
        </p:nvSpPr>
        <p:spPr/>
        <p:txBody>
          <a:bodyPr/>
          <a:lstStyle/>
          <a:p>
            <a:pPr marL="0" indent="0" algn="ctr">
              <a:buNone/>
            </a:pPr>
            <a:r>
              <a:rPr lang="en-US" sz="2400" b="1" u="sng" dirty="0"/>
              <a:t>3</a:t>
            </a:r>
            <a:r>
              <a:rPr lang="en-US" sz="2400" b="1" u="sng" baseline="30000" dirty="0"/>
              <a:t>rd</a:t>
            </a:r>
            <a:r>
              <a:rPr lang="en-US" sz="2400" b="1" u="sng" dirty="0"/>
              <a:t> </a:t>
            </a:r>
            <a:r>
              <a:rPr lang="en-US" sz="2400" b="1" u="sng"/>
              <a:t>Party Coverage’s</a:t>
            </a:r>
            <a:endParaRPr lang="en-US" sz="2400" b="1" u="sng" dirty="0"/>
          </a:p>
          <a:p>
            <a:r>
              <a:rPr lang="en-US" dirty="0"/>
              <a:t>Multimedia Liability Coverage</a:t>
            </a:r>
          </a:p>
          <a:p>
            <a:r>
              <a:rPr lang="en-US" dirty="0"/>
              <a:t>Security &amp; Privacy Liability Coverage</a:t>
            </a:r>
          </a:p>
          <a:p>
            <a:r>
              <a:rPr lang="en-US" dirty="0"/>
              <a:t>Privacy Regulatory Defense &amp; Penalties </a:t>
            </a:r>
          </a:p>
          <a:p>
            <a:pPr marL="0" indent="0">
              <a:buNone/>
            </a:pPr>
            <a:endParaRPr lang="en-US" dirty="0"/>
          </a:p>
        </p:txBody>
      </p:sp>
      <p:sp>
        <p:nvSpPr>
          <p:cNvPr id="5" name="Footer Placeholder 4"/>
          <p:cNvSpPr>
            <a:spLocks noGrp="1"/>
          </p:cNvSpPr>
          <p:nvPr>
            <p:ph type="ftr" sz="quarter" idx="11"/>
          </p:nvPr>
        </p:nvSpPr>
        <p:spPr/>
        <p:txBody>
          <a:bodyPr/>
          <a:lstStyle/>
          <a:p>
            <a:r>
              <a:rPr lang="en-US"/>
              <a:t>Copyright 2017 CloudNexus and First Resource Insurance Group</a:t>
            </a:r>
          </a:p>
        </p:txBody>
      </p:sp>
    </p:spTree>
    <p:extLst>
      <p:ext uri="{BB962C8B-B14F-4D97-AF65-F5344CB8AC3E}">
        <p14:creationId xmlns:p14="http://schemas.microsoft.com/office/powerpoint/2010/main" val="1340831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Content Placeholder 2"/>
          <p:cNvSpPr>
            <a:spLocks noGrp="1"/>
          </p:cNvSpPr>
          <p:nvPr>
            <p:ph sz="half" idx="1"/>
          </p:nvPr>
        </p:nvSpPr>
        <p:spPr/>
        <p:txBody>
          <a:bodyPr/>
          <a:lstStyle/>
          <a:p>
            <a:r>
              <a:rPr lang="en-US" dirty="0"/>
              <a:t>Chris Green</a:t>
            </a:r>
          </a:p>
          <a:p>
            <a:r>
              <a:rPr lang="en-US" dirty="0"/>
              <a:t>502-657-6320</a:t>
            </a:r>
          </a:p>
          <a:p>
            <a:r>
              <a:rPr lang="en-US" dirty="0"/>
              <a:t>cgreen@frigroupinc.com</a:t>
            </a:r>
          </a:p>
        </p:txBody>
      </p:sp>
      <p:sp>
        <p:nvSpPr>
          <p:cNvPr id="4" name="Content Placeholder 3"/>
          <p:cNvSpPr>
            <a:spLocks noGrp="1"/>
          </p:cNvSpPr>
          <p:nvPr>
            <p:ph sz="half" idx="2"/>
          </p:nvPr>
        </p:nvSpPr>
        <p:spPr/>
        <p:txBody>
          <a:bodyPr/>
          <a:lstStyle/>
          <a:p>
            <a:r>
              <a:rPr lang="en-US" dirty="0"/>
              <a:t>Jay Rollins</a:t>
            </a:r>
          </a:p>
          <a:p>
            <a:r>
              <a:rPr lang="en-US" dirty="0"/>
              <a:t>502-440-1380</a:t>
            </a:r>
          </a:p>
          <a:p>
            <a:r>
              <a:rPr lang="en-US" dirty="0"/>
              <a:t>jay@principiumtech.com</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954" y="4311650"/>
            <a:ext cx="3129305" cy="95152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8712" y="4132090"/>
            <a:ext cx="3133440" cy="1310641"/>
          </a:xfrm>
          <a:prstGeom prst="rect">
            <a:avLst/>
          </a:prstGeom>
        </p:spPr>
      </p:pic>
      <p:sp>
        <p:nvSpPr>
          <p:cNvPr id="7" name="Footer Placeholder 6"/>
          <p:cNvSpPr>
            <a:spLocks noGrp="1"/>
          </p:cNvSpPr>
          <p:nvPr>
            <p:ph type="ftr" sz="quarter" idx="11"/>
          </p:nvPr>
        </p:nvSpPr>
        <p:spPr>
          <a:xfrm>
            <a:off x="561110" y="6391838"/>
            <a:ext cx="4264108" cy="346587"/>
          </a:xfrm>
        </p:spPr>
        <p:txBody>
          <a:bodyPr/>
          <a:lstStyle/>
          <a:p>
            <a:r>
              <a:rPr lang="en-US" dirty="0"/>
              <a:t>Copyright 2017 CloudNexus and First Resource Insurance Group</a:t>
            </a:r>
          </a:p>
        </p:txBody>
      </p:sp>
    </p:spTree>
    <p:extLst>
      <p:ext uri="{BB962C8B-B14F-4D97-AF65-F5344CB8AC3E}">
        <p14:creationId xmlns:p14="http://schemas.microsoft.com/office/powerpoint/2010/main" val="8458283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485</TotalTime>
  <Words>1520</Words>
  <Application>Microsoft Office PowerPoint</Application>
  <PresentationFormat>Widescreen</PresentationFormat>
  <Paragraphs>192</Paragraphs>
  <Slides>23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Century Gothic</vt:lpstr>
      <vt:lpstr>Wingdings</vt:lpstr>
      <vt:lpstr>Wingdings 3</vt:lpstr>
      <vt:lpstr>Ion Boardroom</vt:lpstr>
      <vt:lpstr>Cyber Security Threats 2017</vt:lpstr>
      <vt:lpstr>PowerPoint Presentation</vt:lpstr>
      <vt:lpstr>PowerPoint Presentation</vt:lpstr>
      <vt:lpstr>Cybersecurity Outlook 2017</vt:lpstr>
      <vt:lpstr>Hackers: Breaches</vt:lpstr>
      <vt:lpstr>Cyber Security Threats for 2017</vt:lpstr>
      <vt:lpstr>Attack Vectors</vt:lpstr>
      <vt:lpstr>Legacy Gateway Security Implementation</vt:lpstr>
      <vt:lpstr>Modern Security Implementation</vt:lpstr>
      <vt:lpstr>Cyber Security Focus</vt:lpstr>
      <vt:lpstr>Business Security: Keep the bad guys out</vt:lpstr>
      <vt:lpstr>External Threat Strategy</vt:lpstr>
      <vt:lpstr>Business Security: Protect from the Inside</vt:lpstr>
      <vt:lpstr>Importance of Training</vt:lpstr>
      <vt:lpstr>Business Security: Attack Recovery</vt:lpstr>
      <vt:lpstr>Recovery Considerations</vt:lpstr>
      <vt:lpstr>Warning!!!</vt:lpstr>
      <vt:lpstr>Firewall Evolution</vt:lpstr>
      <vt:lpstr>Security Quick Tips</vt:lpstr>
      <vt:lpstr>What We Provide</vt:lpstr>
      <vt:lpstr>What We Provide</vt:lpstr>
      <vt:lpstr>Cyber Insurance Coverage’s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Jay Rollins</dc:creator>
  <cp:lastModifiedBy>Jay Rollins</cp:lastModifiedBy>
  <cp:revision>44</cp:revision>
  <dcterms:created xsi:type="dcterms:W3CDTF">2017-01-26T03:42:00Z</dcterms:created>
  <dcterms:modified xsi:type="dcterms:W3CDTF">2017-07-13T14:59:17Z</dcterms:modified>
</cp:coreProperties>
</file>